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19"/>
  </p:notesMasterIdLst>
  <p:sldIdLst>
    <p:sldId id="259" r:id="rId2"/>
    <p:sldId id="262" r:id="rId3"/>
    <p:sldId id="287" r:id="rId4"/>
    <p:sldId id="280" r:id="rId5"/>
    <p:sldId id="288" r:id="rId6"/>
    <p:sldId id="264" r:id="rId7"/>
    <p:sldId id="267" r:id="rId8"/>
    <p:sldId id="276" r:id="rId9"/>
    <p:sldId id="270" r:id="rId10"/>
    <p:sldId id="284" r:id="rId11"/>
    <p:sldId id="293" r:id="rId12"/>
    <p:sldId id="289" r:id="rId13"/>
    <p:sldId id="291" r:id="rId14"/>
    <p:sldId id="290" r:id="rId15"/>
    <p:sldId id="258" r:id="rId16"/>
    <p:sldId id="286" r:id="rId17"/>
    <p:sldId id="272" r:id="rId18"/>
  </p:sldIdLst>
  <p:sldSz cx="9144000" cy="6858000" type="screen4x3"/>
  <p:notesSz cx="6858000" cy="9144000"/>
  <p:defaultTextStyle>
    <a:defPPr>
      <a:defRPr lang="es-ES_tradnl"/>
    </a:defPPr>
    <a:lvl1pPr algn="l" rtl="0" fontAlgn="base">
      <a:spcBef>
        <a:spcPct val="0"/>
      </a:spcBef>
      <a:spcAft>
        <a:spcPct val="0"/>
      </a:spcAft>
      <a:defRPr u="sng" kern="1200">
        <a:solidFill>
          <a:schemeClr val="tx1"/>
        </a:solidFill>
        <a:latin typeface="Arial" charset="0"/>
        <a:ea typeface="+mn-ea"/>
        <a:cs typeface="+mn-cs"/>
      </a:defRPr>
    </a:lvl1pPr>
    <a:lvl2pPr marL="457200" algn="l" rtl="0" fontAlgn="base">
      <a:spcBef>
        <a:spcPct val="0"/>
      </a:spcBef>
      <a:spcAft>
        <a:spcPct val="0"/>
      </a:spcAft>
      <a:defRPr u="sng" kern="1200">
        <a:solidFill>
          <a:schemeClr val="tx1"/>
        </a:solidFill>
        <a:latin typeface="Arial" charset="0"/>
        <a:ea typeface="+mn-ea"/>
        <a:cs typeface="+mn-cs"/>
      </a:defRPr>
    </a:lvl2pPr>
    <a:lvl3pPr marL="914400" algn="l" rtl="0" fontAlgn="base">
      <a:spcBef>
        <a:spcPct val="0"/>
      </a:spcBef>
      <a:spcAft>
        <a:spcPct val="0"/>
      </a:spcAft>
      <a:defRPr u="sng" kern="1200">
        <a:solidFill>
          <a:schemeClr val="tx1"/>
        </a:solidFill>
        <a:latin typeface="Arial" charset="0"/>
        <a:ea typeface="+mn-ea"/>
        <a:cs typeface="+mn-cs"/>
      </a:defRPr>
    </a:lvl3pPr>
    <a:lvl4pPr marL="1371600" algn="l" rtl="0" fontAlgn="base">
      <a:spcBef>
        <a:spcPct val="0"/>
      </a:spcBef>
      <a:spcAft>
        <a:spcPct val="0"/>
      </a:spcAft>
      <a:defRPr u="sng" kern="1200">
        <a:solidFill>
          <a:schemeClr val="tx1"/>
        </a:solidFill>
        <a:latin typeface="Arial" charset="0"/>
        <a:ea typeface="+mn-ea"/>
        <a:cs typeface="+mn-cs"/>
      </a:defRPr>
    </a:lvl4pPr>
    <a:lvl5pPr marL="1828800" algn="l" rtl="0" fontAlgn="base">
      <a:spcBef>
        <a:spcPct val="0"/>
      </a:spcBef>
      <a:spcAft>
        <a:spcPct val="0"/>
      </a:spcAft>
      <a:defRPr u="sng" kern="1200">
        <a:solidFill>
          <a:schemeClr val="tx1"/>
        </a:solidFill>
        <a:latin typeface="Arial" charset="0"/>
        <a:ea typeface="+mn-ea"/>
        <a:cs typeface="+mn-cs"/>
      </a:defRPr>
    </a:lvl5pPr>
    <a:lvl6pPr marL="2286000" algn="l" defTabSz="914400" rtl="0" eaLnBrk="1" latinLnBrk="0" hangingPunct="1">
      <a:defRPr u="sng" kern="1200">
        <a:solidFill>
          <a:schemeClr val="tx1"/>
        </a:solidFill>
        <a:latin typeface="Arial" charset="0"/>
        <a:ea typeface="+mn-ea"/>
        <a:cs typeface="+mn-cs"/>
      </a:defRPr>
    </a:lvl6pPr>
    <a:lvl7pPr marL="2743200" algn="l" defTabSz="914400" rtl="0" eaLnBrk="1" latinLnBrk="0" hangingPunct="1">
      <a:defRPr u="sng" kern="1200">
        <a:solidFill>
          <a:schemeClr val="tx1"/>
        </a:solidFill>
        <a:latin typeface="Arial" charset="0"/>
        <a:ea typeface="+mn-ea"/>
        <a:cs typeface="+mn-cs"/>
      </a:defRPr>
    </a:lvl7pPr>
    <a:lvl8pPr marL="3200400" algn="l" defTabSz="914400" rtl="0" eaLnBrk="1" latinLnBrk="0" hangingPunct="1">
      <a:defRPr u="sng" kern="1200">
        <a:solidFill>
          <a:schemeClr val="tx1"/>
        </a:solidFill>
        <a:latin typeface="Arial" charset="0"/>
        <a:ea typeface="+mn-ea"/>
        <a:cs typeface="+mn-cs"/>
      </a:defRPr>
    </a:lvl8pPr>
    <a:lvl9pPr marL="3657600" algn="l" defTabSz="914400" rtl="0" eaLnBrk="1" latinLnBrk="0" hangingPunct="1">
      <a:defRPr u="sng"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lena Ursula Ehrmann" initials="eue" lastIdx="2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F"/>
    <a:srgbClr val="000000"/>
    <a:srgbClr val="FFFF89"/>
    <a:srgbClr val="D9D9D9"/>
    <a:srgbClr val="044CA4"/>
    <a:srgbClr val="FFFFD5"/>
    <a:srgbClr val="FFFFC1"/>
    <a:srgbClr val="FFFF1D"/>
    <a:srgbClr val="FFFF66"/>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16" autoAdjust="0"/>
    <p:restoredTop sz="95326" autoAdjust="0"/>
  </p:normalViewPr>
  <p:slideViewPr>
    <p:cSldViewPr>
      <p:cViewPr varScale="1">
        <p:scale>
          <a:sx n="93" d="100"/>
          <a:sy n="93" d="100"/>
        </p:scale>
        <p:origin x="90" y="114"/>
      </p:cViewPr>
      <p:guideLst>
        <p:guide orient="horz" pos="2160"/>
        <p:guide pos="2880"/>
      </p:guideLst>
    </p:cSldViewPr>
  </p:slideViewPr>
  <p:notesTextViewPr>
    <p:cViewPr>
      <p:scale>
        <a:sx n="100" d="100"/>
        <a:sy n="100" d="100"/>
      </p:scale>
      <p:origin x="0" y="0"/>
    </p:cViewPr>
  </p:notesTextViewPr>
  <p:notesViewPr>
    <p:cSldViewPr>
      <p:cViewPr varScale="1">
        <p:scale>
          <a:sx n="80" d="100"/>
          <a:sy n="80" d="100"/>
        </p:scale>
        <p:origin x="114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GB">
                <a:solidFill>
                  <a:schemeClr val="bg1"/>
                </a:solidFill>
              </a:rPr>
              <a:t>Student</a:t>
            </a:r>
            <a:r>
              <a:rPr lang="en-GB" baseline="0">
                <a:solidFill>
                  <a:schemeClr val="bg1"/>
                </a:solidFill>
              </a:rPr>
              <a:t> distribution</a:t>
            </a:r>
            <a:endParaRPr lang="en-GB">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view3D>
      <c:rotX val="15"/>
      <c:rotY val="20"/>
      <c:depthPercent val="130"/>
      <c:rAngAx val="1"/>
    </c:view3D>
    <c:floor>
      <c:thickness val="0"/>
      <c:spPr>
        <a:noFill/>
        <a:ln>
          <a:noFill/>
        </a:ln>
        <a:effectLst/>
        <a:sp3d/>
      </c:spPr>
    </c:floor>
    <c:sideWall>
      <c:thickness val="0"/>
      <c:spPr>
        <a:noFill/>
        <a:ln>
          <a:noFill/>
        </a:ln>
        <a:effectLst/>
        <a:scene3d>
          <a:camera prst="orthographicFront"/>
          <a:lightRig rig="threePt" dir="t"/>
        </a:scene3d>
        <a:sp3d/>
      </c:spPr>
    </c:sideWall>
    <c:backWall>
      <c:thickness val="0"/>
      <c:spPr>
        <a:noFill/>
        <a:ln>
          <a:noFill/>
        </a:ln>
        <a:effectLst/>
        <a:scene3d>
          <a:camera prst="orthographicFront"/>
          <a:lightRig rig="threePt" dir="t"/>
        </a:scene3d>
        <a:sp3d/>
      </c:spPr>
    </c:backWall>
    <c:plotArea>
      <c:layout/>
      <c:bar3DChart>
        <c:barDir val="col"/>
        <c:grouping val="stacked"/>
        <c:varyColors val="0"/>
        <c:ser>
          <c:idx val="0"/>
          <c:order val="0"/>
          <c:tx>
            <c:strRef>
              <c:f>'Estudiantes totales'!$B$79</c:f>
              <c:strCache>
                <c:ptCount val="1"/>
                <c:pt idx="0">
                  <c:v>Female</c:v>
                </c:pt>
              </c:strCache>
            </c:strRef>
          </c:tx>
          <c:spPr>
            <a:solidFill>
              <a:srgbClr val="0000FF"/>
            </a:solidFill>
            <a:ln>
              <a:noFill/>
            </a:ln>
            <a:effectLst/>
            <a:sp3d/>
          </c:spPr>
          <c:invertIfNegative val="0"/>
          <c:cat>
            <c:strRef>
              <c:f>'Estudiantes totales'!$A$80:$A$84</c:f>
              <c:strCache>
                <c:ptCount val="5"/>
                <c:pt idx="0">
                  <c:v>Associated degrees</c:v>
                </c:pt>
                <c:pt idx="1">
                  <c:v>Bachelor degrees</c:v>
                </c:pt>
                <c:pt idx="2">
                  <c:v>Speciali-zation</c:v>
                </c:pt>
                <c:pt idx="3">
                  <c:v>Master degrees</c:v>
                </c:pt>
                <c:pt idx="4">
                  <c:v>Doctorates</c:v>
                </c:pt>
              </c:strCache>
            </c:strRef>
          </c:cat>
          <c:val>
            <c:numRef>
              <c:f>'Estudiantes totales'!$B$80:$B$84</c:f>
              <c:numCache>
                <c:formatCode>General</c:formatCode>
                <c:ptCount val="5"/>
                <c:pt idx="0">
                  <c:v>1186</c:v>
                </c:pt>
                <c:pt idx="1">
                  <c:v>2322</c:v>
                </c:pt>
                <c:pt idx="2" formatCode="#,##0">
                  <c:v>146</c:v>
                </c:pt>
                <c:pt idx="3">
                  <c:v>195</c:v>
                </c:pt>
                <c:pt idx="4">
                  <c:v>88</c:v>
                </c:pt>
              </c:numCache>
            </c:numRef>
          </c:val>
          <c:extLst>
            <c:ext xmlns:c16="http://schemas.microsoft.com/office/drawing/2014/chart" uri="{C3380CC4-5D6E-409C-BE32-E72D297353CC}">
              <c16:uniqueId val="{00000000-DCC4-4D9A-AD4C-3E43302F202A}"/>
            </c:ext>
          </c:extLst>
        </c:ser>
        <c:ser>
          <c:idx val="1"/>
          <c:order val="1"/>
          <c:tx>
            <c:strRef>
              <c:f>'Estudiantes totales'!$C$79</c:f>
              <c:strCache>
                <c:ptCount val="1"/>
                <c:pt idx="0">
                  <c:v>Male</c:v>
                </c:pt>
              </c:strCache>
            </c:strRef>
          </c:tx>
          <c:spPr>
            <a:solidFill>
              <a:srgbClr val="FF0000"/>
            </a:solidFill>
            <a:ln>
              <a:noFill/>
            </a:ln>
            <a:effectLst/>
            <a:sp3d/>
          </c:spPr>
          <c:invertIfNegative val="0"/>
          <c:cat>
            <c:strRef>
              <c:f>'Estudiantes totales'!$A$80:$A$84</c:f>
              <c:strCache>
                <c:ptCount val="5"/>
                <c:pt idx="0">
                  <c:v>Associated degrees</c:v>
                </c:pt>
                <c:pt idx="1">
                  <c:v>Bachelor degrees</c:v>
                </c:pt>
                <c:pt idx="2">
                  <c:v>Speciali-zation</c:v>
                </c:pt>
                <c:pt idx="3">
                  <c:v>Master degrees</c:v>
                </c:pt>
                <c:pt idx="4">
                  <c:v>Doctorates</c:v>
                </c:pt>
              </c:strCache>
            </c:strRef>
          </c:cat>
          <c:val>
            <c:numRef>
              <c:f>'Estudiantes totales'!$C$80:$C$84</c:f>
              <c:numCache>
                <c:formatCode>General</c:formatCode>
                <c:ptCount val="5"/>
                <c:pt idx="0">
                  <c:v>1104</c:v>
                </c:pt>
                <c:pt idx="1">
                  <c:v>3051</c:v>
                </c:pt>
                <c:pt idx="2" formatCode="#,##0">
                  <c:v>170</c:v>
                </c:pt>
                <c:pt idx="3">
                  <c:v>249</c:v>
                </c:pt>
                <c:pt idx="4">
                  <c:v>99</c:v>
                </c:pt>
              </c:numCache>
            </c:numRef>
          </c:val>
          <c:extLst>
            <c:ext xmlns:c16="http://schemas.microsoft.com/office/drawing/2014/chart" uri="{C3380CC4-5D6E-409C-BE32-E72D297353CC}">
              <c16:uniqueId val="{00000001-DCC4-4D9A-AD4C-3E43302F202A}"/>
            </c:ext>
          </c:extLst>
        </c:ser>
        <c:dLbls>
          <c:showLegendKey val="0"/>
          <c:showVal val="0"/>
          <c:showCatName val="0"/>
          <c:showSerName val="0"/>
          <c:showPercent val="0"/>
          <c:showBubbleSize val="0"/>
        </c:dLbls>
        <c:gapWidth val="95"/>
        <c:gapDepth val="95"/>
        <c:shape val="box"/>
        <c:axId val="1480265087"/>
        <c:axId val="1467181919"/>
        <c:axId val="0"/>
      </c:bar3DChart>
      <c:catAx>
        <c:axId val="148026508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467181919"/>
        <c:crosses val="autoZero"/>
        <c:auto val="1"/>
        <c:lblAlgn val="ctr"/>
        <c:lblOffset val="100"/>
        <c:noMultiLvlLbl val="0"/>
      </c:catAx>
      <c:valAx>
        <c:axId val="1467181919"/>
        <c:scaling>
          <c:orientation val="minMax"/>
        </c:scaling>
        <c:delete val="0"/>
        <c:axPos val="l"/>
        <c:majorGridlines>
          <c:spPr>
            <a:ln w="9525" cap="flat" cmpd="sng" algn="ctr">
              <a:solidFill>
                <a:schemeClr val="bg1"/>
              </a:solidFill>
              <a:round/>
            </a:ln>
            <a:effectLst/>
          </c:spPr>
        </c:majorGridlines>
        <c:title>
          <c:tx>
            <c:rich>
              <a:bodyPr rot="-5400000" spcFirstLastPara="1" vertOverflow="ellipsis" vert="horz" wrap="square" anchor="ctr" anchorCtr="1"/>
              <a:lstStyle/>
              <a:p>
                <a:pPr>
                  <a:defRPr sz="1200" b="0" i="0" u="none" strike="noStrike" kern="1200" baseline="0">
                    <a:solidFill>
                      <a:schemeClr val="bg1"/>
                    </a:solidFill>
                    <a:latin typeface="+mn-lt"/>
                    <a:ea typeface="+mn-ea"/>
                    <a:cs typeface="+mn-cs"/>
                  </a:defRPr>
                </a:pPr>
                <a:r>
                  <a:rPr lang="en-US" sz="1200">
                    <a:solidFill>
                      <a:schemeClr val="bg1"/>
                    </a:solidFill>
                  </a:rPr>
                  <a:t>Number of students</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148026508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bg1"/>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tx1">
            <a:lumMod val="85000"/>
            <a:lumOff val="15000"/>
          </a:schemeClr>
        </a:gs>
        <a:gs pos="48000">
          <a:schemeClr val="accent3">
            <a:lumMod val="97000"/>
            <a:lumOff val="3000"/>
          </a:schemeClr>
        </a:gs>
        <a:gs pos="100000">
          <a:schemeClr val="bg1">
            <a:lumMod val="50000"/>
          </a:schemeClr>
        </a:gs>
      </a:gsLst>
      <a:lin ang="16200000" scaled="1"/>
    </a:gradFill>
    <a:ln w="9525" cap="flat" cmpd="sng" algn="ctr">
      <a:solidFill>
        <a:schemeClr val="tx1">
          <a:lumMod val="15000"/>
          <a:lumOff val="85000"/>
        </a:schemeClr>
      </a:solidFill>
      <a:round/>
    </a:ln>
    <a:effectLst/>
    <a:scene3d>
      <a:camera prst="orthographicFront"/>
      <a:lightRig rig="threePt" dir="t"/>
    </a:scene3d>
    <a:sp3d>
      <a:bevelT w="165100" prst="coolSlant"/>
    </a:sp3d>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GB">
                <a:solidFill>
                  <a:schemeClr val="bg1"/>
                </a:solidFill>
              </a:rPr>
              <a:t>Faculty distribution</a:t>
            </a:r>
          </a:p>
        </c:rich>
      </c:tx>
      <c:layout>
        <c:manualLayout>
          <c:xMode val="edge"/>
          <c:yMode val="edge"/>
          <c:x val="0.33684011373578304"/>
          <c:y val="5.736044036083116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view3D>
      <c:rotX val="10"/>
      <c:rotY val="20"/>
      <c:depthPercent val="26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6473818897637796"/>
          <c:y val="0.14871693029521751"/>
          <c:w val="0.80470625546806651"/>
          <c:h val="0.44949271827747195"/>
        </c:manualLayout>
      </c:layout>
      <c:bar3DChart>
        <c:barDir val="col"/>
        <c:grouping val="stacked"/>
        <c:varyColors val="0"/>
        <c:ser>
          <c:idx val="0"/>
          <c:order val="0"/>
          <c:tx>
            <c:strRef>
              <c:f>'Profesores con dedicación 2017'!$B$65</c:f>
              <c:strCache>
                <c:ptCount val="1"/>
                <c:pt idx="0">
                  <c:v>Female</c:v>
                </c:pt>
              </c:strCache>
            </c:strRef>
          </c:tx>
          <c:spPr>
            <a:solidFill>
              <a:srgbClr val="0000FF"/>
            </a:solidFill>
            <a:ln>
              <a:noFill/>
            </a:ln>
            <a:effectLst/>
            <a:sp3d/>
          </c:spPr>
          <c:invertIfNegative val="0"/>
          <c:cat>
            <c:strRef>
              <c:f>'Profesores con dedicación 2017'!$A$66:$A$73</c:f>
              <c:strCache>
                <c:ptCount val="8"/>
                <c:pt idx="0">
                  <c:v>Arts and Humanities</c:v>
                </c:pt>
                <c:pt idx="1">
                  <c:v>Health</c:v>
                </c:pt>
                <c:pt idx="2">
                  <c:v>Engineering and Technology</c:v>
                </c:pt>
                <c:pt idx="3">
                  <c:v>Computer Science</c:v>
                </c:pt>
                <c:pt idx="4">
                  <c:v>Life Sciences</c:v>
                </c:pt>
                <c:pt idx="5">
                  <c:v>Basic Sciences</c:v>
                </c:pt>
                <c:pt idx="6">
                  <c:v>Social Sciences</c:v>
                </c:pt>
                <c:pt idx="7">
                  <c:v>Business</c:v>
                </c:pt>
              </c:strCache>
            </c:strRef>
          </c:cat>
          <c:val>
            <c:numRef>
              <c:f>'Profesores con dedicación 2017'!$B$66:$B$73</c:f>
              <c:numCache>
                <c:formatCode>General</c:formatCode>
                <c:ptCount val="8"/>
                <c:pt idx="0">
                  <c:v>55</c:v>
                </c:pt>
                <c:pt idx="1">
                  <c:v>14</c:v>
                </c:pt>
                <c:pt idx="2">
                  <c:v>47</c:v>
                </c:pt>
                <c:pt idx="3">
                  <c:v>21</c:v>
                </c:pt>
                <c:pt idx="4">
                  <c:v>17</c:v>
                </c:pt>
                <c:pt idx="5">
                  <c:v>40</c:v>
                </c:pt>
                <c:pt idx="6">
                  <c:v>45</c:v>
                </c:pt>
                <c:pt idx="7">
                  <c:v>41</c:v>
                </c:pt>
              </c:numCache>
            </c:numRef>
          </c:val>
          <c:extLst>
            <c:ext xmlns:c16="http://schemas.microsoft.com/office/drawing/2014/chart" uri="{C3380CC4-5D6E-409C-BE32-E72D297353CC}">
              <c16:uniqueId val="{00000000-3DE8-4DEB-B622-3078C9205BA5}"/>
            </c:ext>
          </c:extLst>
        </c:ser>
        <c:ser>
          <c:idx val="1"/>
          <c:order val="1"/>
          <c:tx>
            <c:strRef>
              <c:f>'Profesores con dedicación 2017'!$C$65</c:f>
              <c:strCache>
                <c:ptCount val="1"/>
                <c:pt idx="0">
                  <c:v>Male</c:v>
                </c:pt>
              </c:strCache>
            </c:strRef>
          </c:tx>
          <c:spPr>
            <a:solidFill>
              <a:srgbClr val="FF0000"/>
            </a:solidFill>
            <a:ln>
              <a:noFill/>
            </a:ln>
            <a:effectLst/>
            <a:sp3d/>
          </c:spPr>
          <c:invertIfNegative val="0"/>
          <c:cat>
            <c:strRef>
              <c:f>'Profesores con dedicación 2017'!$A$66:$A$73</c:f>
              <c:strCache>
                <c:ptCount val="8"/>
                <c:pt idx="0">
                  <c:v>Arts and Humanities</c:v>
                </c:pt>
                <c:pt idx="1">
                  <c:v>Health</c:v>
                </c:pt>
                <c:pt idx="2">
                  <c:v>Engineering and Technology</c:v>
                </c:pt>
                <c:pt idx="3">
                  <c:v>Computer Science</c:v>
                </c:pt>
                <c:pt idx="4">
                  <c:v>Life Sciences</c:v>
                </c:pt>
                <c:pt idx="5">
                  <c:v>Basic Sciences</c:v>
                </c:pt>
                <c:pt idx="6">
                  <c:v>Social Sciences</c:v>
                </c:pt>
                <c:pt idx="7">
                  <c:v>Business</c:v>
                </c:pt>
              </c:strCache>
            </c:strRef>
          </c:cat>
          <c:val>
            <c:numRef>
              <c:f>'Profesores con dedicación 2017'!$C$66:$C$73</c:f>
              <c:numCache>
                <c:formatCode>General</c:formatCode>
                <c:ptCount val="8"/>
                <c:pt idx="0">
                  <c:v>34</c:v>
                </c:pt>
                <c:pt idx="1">
                  <c:v>6</c:v>
                </c:pt>
                <c:pt idx="2">
                  <c:v>106</c:v>
                </c:pt>
                <c:pt idx="3">
                  <c:v>27</c:v>
                </c:pt>
                <c:pt idx="4">
                  <c:v>7</c:v>
                </c:pt>
                <c:pt idx="5">
                  <c:v>75</c:v>
                </c:pt>
                <c:pt idx="6">
                  <c:v>33</c:v>
                </c:pt>
                <c:pt idx="7">
                  <c:v>45</c:v>
                </c:pt>
              </c:numCache>
            </c:numRef>
          </c:val>
          <c:extLst>
            <c:ext xmlns:c16="http://schemas.microsoft.com/office/drawing/2014/chart" uri="{C3380CC4-5D6E-409C-BE32-E72D297353CC}">
              <c16:uniqueId val="{00000001-3DE8-4DEB-B622-3078C9205BA5}"/>
            </c:ext>
          </c:extLst>
        </c:ser>
        <c:dLbls>
          <c:showLegendKey val="0"/>
          <c:showVal val="0"/>
          <c:showCatName val="0"/>
          <c:showSerName val="0"/>
          <c:showPercent val="0"/>
          <c:showBubbleSize val="0"/>
        </c:dLbls>
        <c:gapWidth val="150"/>
        <c:shape val="box"/>
        <c:axId val="1676827215"/>
        <c:axId val="1570701471"/>
        <c:axId val="0"/>
      </c:bar3DChart>
      <c:catAx>
        <c:axId val="167682721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1570701471"/>
        <c:crosses val="autoZero"/>
        <c:auto val="1"/>
        <c:lblAlgn val="ctr"/>
        <c:lblOffset val="100"/>
        <c:noMultiLvlLbl val="0"/>
      </c:catAx>
      <c:valAx>
        <c:axId val="15707014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16768272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tx1">
            <a:lumMod val="85000"/>
            <a:lumOff val="15000"/>
          </a:schemeClr>
        </a:gs>
        <a:gs pos="48000">
          <a:schemeClr val="accent3">
            <a:lumMod val="97000"/>
            <a:lumOff val="3000"/>
          </a:schemeClr>
        </a:gs>
        <a:gs pos="100000">
          <a:schemeClr val="bg1">
            <a:lumMod val="50000"/>
          </a:schemeClr>
        </a:gs>
      </a:gsLst>
      <a:lin ang="16200000" scaled="1"/>
      <a:tileRect/>
    </a:gradFill>
    <a:ln w="9525" cap="flat" cmpd="sng" algn="ctr">
      <a:solidFill>
        <a:schemeClr val="tx1">
          <a:lumMod val="15000"/>
          <a:lumOff val="85000"/>
        </a:schemeClr>
      </a:solidFill>
      <a:round/>
    </a:ln>
    <a:effectLst/>
    <a:scene3d>
      <a:camera prst="orthographicFront"/>
      <a:lightRig rig="threePt" dir="t"/>
    </a:scene3d>
    <a:sp3d>
      <a:bevelT w="165100" prst="coolSlant"/>
    </a:sp3d>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10713-86E6-47C6-AC08-DC1ACC56DD8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s-VE"/>
        </a:p>
      </dgm:t>
    </dgm:pt>
    <dgm:pt modelId="{8D93748C-2CA8-4C0D-8783-50B5F8D7102D}">
      <dgm:prSet phldrT="[Texto]" custT="1"/>
      <dgm:spPr>
        <a:solidFill>
          <a:schemeClr val="tx1">
            <a:lumMod val="65000"/>
            <a:lumOff val="35000"/>
          </a:schemeClr>
        </a:solidFill>
        <a:ln>
          <a:solidFill>
            <a:schemeClr val="tx1"/>
          </a:solidFill>
        </a:ln>
        <a:scene3d>
          <a:camera prst="orthographicFront"/>
          <a:lightRig rig="threePt" dir="t"/>
        </a:scene3d>
        <a:sp3d>
          <a:bevelT w="165100" prst="coolSlant"/>
        </a:sp3d>
      </dgm:spPr>
      <dgm:t>
        <a:bodyPr/>
        <a:lstStyle/>
        <a:p>
          <a:r>
            <a:rPr lang="es-VE" sz="1600" dirty="0"/>
            <a:t>2001: </a:t>
          </a:r>
          <a:r>
            <a:rPr lang="es-VE" sz="1600" dirty="0" err="1"/>
            <a:t>Creation</a:t>
          </a:r>
          <a:r>
            <a:rPr lang="es-VE" sz="1600" dirty="0"/>
            <a:t> of </a:t>
          </a:r>
          <a:r>
            <a:rPr lang="es-VE" sz="1600" dirty="0" err="1"/>
            <a:t>the</a:t>
          </a:r>
          <a:r>
            <a:rPr lang="es-VE" sz="1600" dirty="0"/>
            <a:t> International </a:t>
          </a:r>
          <a:r>
            <a:rPr lang="es-VE" sz="1600" dirty="0" err="1"/>
            <a:t>Relations</a:t>
          </a:r>
          <a:r>
            <a:rPr lang="es-VE" sz="1600" dirty="0"/>
            <a:t> and </a:t>
          </a:r>
          <a:r>
            <a:rPr lang="es-VE" sz="1600" dirty="0" err="1"/>
            <a:t>Cooperation</a:t>
          </a:r>
          <a:r>
            <a:rPr lang="es-VE" sz="1600" dirty="0"/>
            <a:t> Office</a:t>
          </a:r>
        </a:p>
      </dgm:t>
    </dgm:pt>
    <dgm:pt modelId="{53AD1B3B-E689-455D-AA49-E985D6EA63FD}" type="parTrans" cxnId="{1F3C22A1-01ED-4E3B-8503-34F9DACEAC9B}">
      <dgm:prSet/>
      <dgm:spPr/>
      <dgm:t>
        <a:bodyPr/>
        <a:lstStyle/>
        <a:p>
          <a:endParaRPr lang="es-VE"/>
        </a:p>
      </dgm:t>
    </dgm:pt>
    <dgm:pt modelId="{1B50FFA3-B052-400D-AD4D-BBDFD16367B2}" type="sibTrans" cxnId="{1F3C22A1-01ED-4E3B-8503-34F9DACEAC9B}">
      <dgm:prSet/>
      <dgm:spPr/>
      <dgm:t>
        <a:bodyPr/>
        <a:lstStyle/>
        <a:p>
          <a:endParaRPr lang="es-VE"/>
        </a:p>
      </dgm:t>
    </dgm:pt>
    <dgm:pt modelId="{19965DE1-4174-48D6-8879-7092B82D1D85}">
      <dgm:prSet phldrT="[Texto]" custT="1"/>
      <dgm:spPr>
        <a:solidFill>
          <a:schemeClr val="tx1">
            <a:lumMod val="50000"/>
            <a:lumOff val="50000"/>
          </a:schemeClr>
        </a:solidFill>
        <a:ln>
          <a:solidFill>
            <a:schemeClr val="tx1"/>
          </a:solidFill>
        </a:ln>
        <a:scene3d>
          <a:camera prst="orthographicFront"/>
          <a:lightRig rig="threePt" dir="t"/>
        </a:scene3d>
        <a:sp3d>
          <a:bevelT w="165100" prst="coolSlant"/>
        </a:sp3d>
      </dgm:spPr>
      <dgm:t>
        <a:bodyPr/>
        <a:lstStyle/>
        <a:p>
          <a:r>
            <a:rPr lang="es-VE" sz="1800" dirty="0" err="1"/>
            <a:t>Since</a:t>
          </a:r>
          <a:r>
            <a:rPr lang="es-VE" sz="1800" dirty="0"/>
            <a:t> 2001: </a:t>
          </a:r>
          <a:r>
            <a:rPr lang="es-VE" sz="1800" dirty="0" err="1"/>
            <a:t>Successful</a:t>
          </a:r>
          <a:r>
            <a:rPr lang="es-VE" sz="1800" dirty="0"/>
            <a:t> </a:t>
          </a:r>
          <a:r>
            <a:rPr lang="es-VE" sz="1800" dirty="0" err="1"/>
            <a:t>Student</a:t>
          </a:r>
          <a:r>
            <a:rPr lang="es-VE" sz="1800" dirty="0"/>
            <a:t> Exchange </a:t>
          </a:r>
          <a:r>
            <a:rPr lang="es-VE" sz="1800" dirty="0" err="1"/>
            <a:t>Program</a:t>
          </a:r>
          <a:endParaRPr lang="es-VE" sz="1800" dirty="0"/>
        </a:p>
      </dgm:t>
    </dgm:pt>
    <dgm:pt modelId="{74C14EA1-E176-4AEF-8880-D92B9765836F}" type="parTrans" cxnId="{7DBD223F-B1EA-4178-B3D8-4FB4A961DB12}">
      <dgm:prSet/>
      <dgm:spPr/>
      <dgm:t>
        <a:bodyPr/>
        <a:lstStyle/>
        <a:p>
          <a:endParaRPr lang="es-VE"/>
        </a:p>
      </dgm:t>
    </dgm:pt>
    <dgm:pt modelId="{5DD7ABE7-C152-49AD-B377-9D18AB55EAF3}" type="sibTrans" cxnId="{7DBD223F-B1EA-4178-B3D8-4FB4A961DB12}">
      <dgm:prSet/>
      <dgm:spPr/>
      <dgm:t>
        <a:bodyPr/>
        <a:lstStyle/>
        <a:p>
          <a:endParaRPr lang="es-VE"/>
        </a:p>
      </dgm:t>
    </dgm:pt>
    <dgm:pt modelId="{FEDB93FF-4C8E-4A54-A2C2-D38BB16E91E5}">
      <dgm:prSet phldrT="[Texto]" custT="1"/>
      <dgm:spPr>
        <a:solidFill>
          <a:schemeClr val="bg1">
            <a:lumMod val="65000"/>
          </a:schemeClr>
        </a:solidFill>
        <a:ln>
          <a:solidFill>
            <a:schemeClr val="tx1"/>
          </a:solidFill>
        </a:ln>
        <a:scene3d>
          <a:camera prst="orthographicFront"/>
          <a:lightRig rig="threePt" dir="t"/>
        </a:scene3d>
        <a:sp3d>
          <a:bevelT w="165100" prst="coolSlant"/>
        </a:sp3d>
      </dgm:spPr>
      <dgm:t>
        <a:bodyPr/>
        <a:lstStyle/>
        <a:p>
          <a:r>
            <a:rPr lang="es-VE" sz="1800" b="0" dirty="0" err="1">
              <a:solidFill>
                <a:schemeClr val="tx1"/>
              </a:solidFill>
            </a:rPr>
            <a:t>Since</a:t>
          </a:r>
          <a:r>
            <a:rPr lang="es-VE" sz="1800" b="0" dirty="0">
              <a:solidFill>
                <a:schemeClr val="tx1"/>
              </a:solidFill>
            </a:rPr>
            <a:t> 2013:</a:t>
          </a:r>
        </a:p>
        <a:p>
          <a:r>
            <a:rPr lang="es-VE" sz="1800" b="0" dirty="0" err="1">
              <a:solidFill>
                <a:schemeClr val="tx1"/>
              </a:solidFill>
            </a:rPr>
            <a:t>Efforts</a:t>
          </a:r>
          <a:r>
            <a:rPr lang="es-VE" sz="1800" b="0" dirty="0">
              <a:solidFill>
                <a:schemeClr val="tx1"/>
              </a:solidFill>
            </a:rPr>
            <a:t> </a:t>
          </a:r>
          <a:r>
            <a:rPr lang="es-VE" sz="1800" b="0" dirty="0" err="1">
              <a:solidFill>
                <a:schemeClr val="tx1"/>
              </a:solidFill>
            </a:rPr>
            <a:t>towards</a:t>
          </a:r>
          <a:r>
            <a:rPr lang="es-VE" sz="1800" b="0" dirty="0">
              <a:solidFill>
                <a:schemeClr val="tx1"/>
              </a:solidFill>
            </a:rPr>
            <a:t> </a:t>
          </a:r>
          <a:r>
            <a:rPr lang="es-VE" sz="1800" b="0" dirty="0" err="1">
              <a:solidFill>
                <a:schemeClr val="tx1"/>
              </a:solidFill>
            </a:rPr>
            <a:t>comprehensive</a:t>
          </a:r>
          <a:r>
            <a:rPr lang="es-VE" sz="1800" b="0" dirty="0">
              <a:solidFill>
                <a:schemeClr val="tx1"/>
              </a:solidFill>
            </a:rPr>
            <a:t> </a:t>
          </a:r>
          <a:r>
            <a:rPr lang="es-VE" sz="1800" b="0" dirty="0" err="1">
              <a:solidFill>
                <a:schemeClr val="tx1"/>
              </a:solidFill>
            </a:rPr>
            <a:t>internationaliza-tion</a:t>
          </a:r>
          <a:endParaRPr lang="es-VE" sz="1800" b="0" dirty="0">
            <a:solidFill>
              <a:schemeClr val="tx1"/>
            </a:solidFill>
          </a:endParaRPr>
        </a:p>
      </dgm:t>
    </dgm:pt>
    <dgm:pt modelId="{68A4F767-BED8-47BA-ADC3-CFC56921F400}" type="parTrans" cxnId="{CA0327B2-1A14-4CF9-A103-C5BC62DDA47F}">
      <dgm:prSet/>
      <dgm:spPr/>
      <dgm:t>
        <a:bodyPr/>
        <a:lstStyle/>
        <a:p>
          <a:endParaRPr lang="es-VE"/>
        </a:p>
      </dgm:t>
    </dgm:pt>
    <dgm:pt modelId="{F6E70B5F-5A77-4433-81B2-36E0F621F536}" type="sibTrans" cxnId="{CA0327B2-1A14-4CF9-A103-C5BC62DDA47F}">
      <dgm:prSet/>
      <dgm:spPr/>
      <dgm:t>
        <a:bodyPr/>
        <a:lstStyle/>
        <a:p>
          <a:endParaRPr lang="es-VE"/>
        </a:p>
      </dgm:t>
    </dgm:pt>
    <dgm:pt modelId="{E1C4907D-BF88-4DBA-9CE4-2E9170B50A64}">
      <dgm:prSet/>
      <dgm:spPr>
        <a:solidFill>
          <a:schemeClr val="bg1">
            <a:lumMod val="85000"/>
          </a:schemeClr>
        </a:solidFill>
        <a:ln>
          <a:solidFill>
            <a:schemeClr val="tx1"/>
          </a:solidFill>
        </a:ln>
        <a:scene3d>
          <a:camera prst="orthographicFront"/>
          <a:lightRig rig="threePt" dir="t"/>
        </a:scene3d>
        <a:sp3d>
          <a:bevelT w="165100" prst="coolSlant"/>
        </a:sp3d>
      </dgm:spPr>
      <dgm:t>
        <a:bodyPr/>
        <a:lstStyle/>
        <a:p>
          <a:endParaRPr lang="es-VE" dirty="0"/>
        </a:p>
      </dgm:t>
    </dgm:pt>
    <dgm:pt modelId="{2B732869-382D-4A4D-9F6F-7641EC0F4D0A}" type="parTrans" cxnId="{8A924F38-FEB0-4730-B3AE-98DFACCEB6FA}">
      <dgm:prSet/>
      <dgm:spPr/>
      <dgm:t>
        <a:bodyPr/>
        <a:lstStyle/>
        <a:p>
          <a:endParaRPr lang="es-VE"/>
        </a:p>
      </dgm:t>
    </dgm:pt>
    <dgm:pt modelId="{46A614E9-7ACE-4A53-8FCA-4C26F3C224ED}" type="sibTrans" cxnId="{8A924F38-FEB0-4730-B3AE-98DFACCEB6FA}">
      <dgm:prSet/>
      <dgm:spPr/>
      <dgm:t>
        <a:bodyPr/>
        <a:lstStyle/>
        <a:p>
          <a:endParaRPr lang="es-VE"/>
        </a:p>
      </dgm:t>
    </dgm:pt>
    <dgm:pt modelId="{D9EFFB86-2EFF-45A5-B6B5-65058772B308}" type="pres">
      <dgm:prSet presAssocID="{01A10713-86E6-47C6-AC08-DC1ACC56DD89}" presName="CompostProcess" presStyleCnt="0">
        <dgm:presLayoutVars>
          <dgm:dir/>
          <dgm:resizeHandles val="exact"/>
        </dgm:presLayoutVars>
      </dgm:prSet>
      <dgm:spPr/>
    </dgm:pt>
    <dgm:pt modelId="{1D644EE6-BF31-4A9C-B22F-F2CE26F09890}" type="pres">
      <dgm:prSet presAssocID="{01A10713-86E6-47C6-AC08-DC1ACC56DD89}" presName="arrow" presStyleLbl="bgShp" presStyleIdx="0" presStyleCnt="1" custScaleX="98396" custScaleY="78229"/>
      <dgm:spPr>
        <a:solidFill>
          <a:srgbClr val="FFFF89">
            <a:alpha val="67843"/>
          </a:srgbClr>
        </a:solidFill>
        <a:ln w="28575">
          <a:solidFill>
            <a:schemeClr val="bg1">
              <a:lumMod val="65000"/>
            </a:schemeClr>
          </a:solidFill>
        </a:ln>
        <a:scene3d>
          <a:camera prst="orthographicFront"/>
          <a:lightRig rig="threePt" dir="t"/>
        </a:scene3d>
        <a:sp3d>
          <a:bevelT/>
        </a:sp3d>
      </dgm:spPr>
    </dgm:pt>
    <dgm:pt modelId="{77C989A8-264E-4AAE-9CEA-4235B7F4FE93}" type="pres">
      <dgm:prSet presAssocID="{01A10713-86E6-47C6-AC08-DC1ACC56DD89}" presName="linearProcess" presStyleCnt="0"/>
      <dgm:spPr/>
    </dgm:pt>
    <dgm:pt modelId="{98EA69C1-3706-4B8B-95A9-CBFAA78F67DA}" type="pres">
      <dgm:prSet presAssocID="{8D93748C-2CA8-4C0D-8783-50B5F8D7102D}" presName="textNode" presStyleLbl="node1" presStyleIdx="0" presStyleCnt="4" custScaleX="123701" custLinFactNeighborX="25778" custLinFactNeighborY="-30344">
        <dgm:presLayoutVars>
          <dgm:bulletEnabled val="1"/>
        </dgm:presLayoutVars>
      </dgm:prSet>
      <dgm:spPr/>
    </dgm:pt>
    <dgm:pt modelId="{C5E6C32A-6C31-457F-9A51-BEB77F963F05}" type="pres">
      <dgm:prSet presAssocID="{1B50FFA3-B052-400D-AD4D-BBDFD16367B2}" presName="sibTrans" presStyleCnt="0"/>
      <dgm:spPr/>
    </dgm:pt>
    <dgm:pt modelId="{2FBE9FFE-1B40-4A90-B703-5914A479978A}" type="pres">
      <dgm:prSet presAssocID="{19965DE1-4174-48D6-8879-7092B82D1D85}" presName="textNode" presStyleLbl="node1" presStyleIdx="1" presStyleCnt="4" custScaleX="129466" custLinFactNeighborX="13847" custLinFactNeighborY="-27164">
        <dgm:presLayoutVars>
          <dgm:bulletEnabled val="1"/>
        </dgm:presLayoutVars>
      </dgm:prSet>
      <dgm:spPr/>
    </dgm:pt>
    <dgm:pt modelId="{16D3FB49-0726-4FB4-A9F8-532525DBB33A}" type="pres">
      <dgm:prSet presAssocID="{5DD7ABE7-C152-49AD-B377-9D18AB55EAF3}" presName="sibTrans" presStyleCnt="0"/>
      <dgm:spPr/>
    </dgm:pt>
    <dgm:pt modelId="{DC612C75-AC1B-4CD3-B0F8-3BCEC29CFC47}" type="pres">
      <dgm:prSet presAssocID="{FEDB93FF-4C8E-4A54-A2C2-D38BB16E91E5}" presName="textNode" presStyleLbl="node1" presStyleIdx="2" presStyleCnt="4" custScaleX="121550" custLinFactNeighborX="20995" custLinFactNeighborY="-24751">
        <dgm:presLayoutVars>
          <dgm:bulletEnabled val="1"/>
        </dgm:presLayoutVars>
      </dgm:prSet>
      <dgm:spPr/>
    </dgm:pt>
    <dgm:pt modelId="{6CAC7DAE-B237-47D5-84CF-3E410A6D7425}" type="pres">
      <dgm:prSet presAssocID="{F6E70B5F-5A77-4433-81B2-36E0F621F536}" presName="sibTrans" presStyleCnt="0"/>
      <dgm:spPr/>
    </dgm:pt>
    <dgm:pt modelId="{AE5168FE-9E36-48B5-A2BE-A126F5A84932}" type="pres">
      <dgm:prSet presAssocID="{E1C4907D-BF88-4DBA-9CE4-2E9170B50A64}" presName="textNode" presStyleLbl="node1" presStyleIdx="3" presStyleCnt="4" custScaleX="116134" custLinFactNeighborX="268" custLinFactNeighborY="-24751">
        <dgm:presLayoutVars>
          <dgm:bulletEnabled val="1"/>
        </dgm:presLayoutVars>
      </dgm:prSet>
      <dgm:spPr/>
    </dgm:pt>
  </dgm:ptLst>
  <dgm:cxnLst>
    <dgm:cxn modelId="{8A924F38-FEB0-4730-B3AE-98DFACCEB6FA}" srcId="{01A10713-86E6-47C6-AC08-DC1ACC56DD89}" destId="{E1C4907D-BF88-4DBA-9CE4-2E9170B50A64}" srcOrd="3" destOrd="0" parTransId="{2B732869-382D-4A4D-9F6F-7641EC0F4D0A}" sibTransId="{46A614E9-7ACE-4A53-8FCA-4C26F3C224ED}"/>
    <dgm:cxn modelId="{7DBD223F-B1EA-4178-B3D8-4FB4A961DB12}" srcId="{01A10713-86E6-47C6-AC08-DC1ACC56DD89}" destId="{19965DE1-4174-48D6-8879-7092B82D1D85}" srcOrd="1" destOrd="0" parTransId="{74C14EA1-E176-4AEF-8880-D92B9765836F}" sibTransId="{5DD7ABE7-C152-49AD-B377-9D18AB55EAF3}"/>
    <dgm:cxn modelId="{2DB39D4C-100C-4C93-BBEF-DD4233CFBB63}" type="presOf" srcId="{FEDB93FF-4C8E-4A54-A2C2-D38BB16E91E5}" destId="{DC612C75-AC1B-4CD3-B0F8-3BCEC29CFC47}" srcOrd="0" destOrd="0" presId="urn:microsoft.com/office/officeart/2005/8/layout/hProcess9"/>
    <dgm:cxn modelId="{F192C47D-E26F-42E7-96E9-C5618EC9C741}" type="presOf" srcId="{01A10713-86E6-47C6-AC08-DC1ACC56DD89}" destId="{D9EFFB86-2EFF-45A5-B6B5-65058772B308}" srcOrd="0" destOrd="0" presId="urn:microsoft.com/office/officeart/2005/8/layout/hProcess9"/>
    <dgm:cxn modelId="{11CC2F8F-0501-454E-86B0-54BA293FCD4A}" type="presOf" srcId="{19965DE1-4174-48D6-8879-7092B82D1D85}" destId="{2FBE9FFE-1B40-4A90-B703-5914A479978A}" srcOrd="0" destOrd="0" presId="urn:microsoft.com/office/officeart/2005/8/layout/hProcess9"/>
    <dgm:cxn modelId="{81666B96-095D-4B31-B429-AD19C2E0C4F1}" type="presOf" srcId="{E1C4907D-BF88-4DBA-9CE4-2E9170B50A64}" destId="{AE5168FE-9E36-48B5-A2BE-A126F5A84932}" srcOrd="0" destOrd="0" presId="urn:microsoft.com/office/officeart/2005/8/layout/hProcess9"/>
    <dgm:cxn modelId="{1F3C22A1-01ED-4E3B-8503-34F9DACEAC9B}" srcId="{01A10713-86E6-47C6-AC08-DC1ACC56DD89}" destId="{8D93748C-2CA8-4C0D-8783-50B5F8D7102D}" srcOrd="0" destOrd="0" parTransId="{53AD1B3B-E689-455D-AA49-E985D6EA63FD}" sibTransId="{1B50FFA3-B052-400D-AD4D-BBDFD16367B2}"/>
    <dgm:cxn modelId="{22B874B1-517E-4667-8CF2-F995967A2AA6}" type="presOf" srcId="{8D93748C-2CA8-4C0D-8783-50B5F8D7102D}" destId="{98EA69C1-3706-4B8B-95A9-CBFAA78F67DA}" srcOrd="0" destOrd="0" presId="urn:microsoft.com/office/officeart/2005/8/layout/hProcess9"/>
    <dgm:cxn modelId="{CA0327B2-1A14-4CF9-A103-C5BC62DDA47F}" srcId="{01A10713-86E6-47C6-AC08-DC1ACC56DD89}" destId="{FEDB93FF-4C8E-4A54-A2C2-D38BB16E91E5}" srcOrd="2" destOrd="0" parTransId="{68A4F767-BED8-47BA-ADC3-CFC56921F400}" sibTransId="{F6E70B5F-5A77-4433-81B2-36E0F621F536}"/>
    <dgm:cxn modelId="{06A7089A-B9E8-4F5C-A3AA-80C18A87130B}" type="presParOf" srcId="{D9EFFB86-2EFF-45A5-B6B5-65058772B308}" destId="{1D644EE6-BF31-4A9C-B22F-F2CE26F09890}" srcOrd="0" destOrd="0" presId="urn:microsoft.com/office/officeart/2005/8/layout/hProcess9"/>
    <dgm:cxn modelId="{3AFB9D2F-EACA-42B9-8A66-D60241BC67DA}" type="presParOf" srcId="{D9EFFB86-2EFF-45A5-B6B5-65058772B308}" destId="{77C989A8-264E-4AAE-9CEA-4235B7F4FE93}" srcOrd="1" destOrd="0" presId="urn:microsoft.com/office/officeart/2005/8/layout/hProcess9"/>
    <dgm:cxn modelId="{7C6CB820-9EE6-456B-AF50-1E99FD023120}" type="presParOf" srcId="{77C989A8-264E-4AAE-9CEA-4235B7F4FE93}" destId="{98EA69C1-3706-4B8B-95A9-CBFAA78F67DA}" srcOrd="0" destOrd="0" presId="urn:microsoft.com/office/officeart/2005/8/layout/hProcess9"/>
    <dgm:cxn modelId="{89CD0AD6-2CA7-4C70-8B96-2A1957039EE9}" type="presParOf" srcId="{77C989A8-264E-4AAE-9CEA-4235B7F4FE93}" destId="{C5E6C32A-6C31-457F-9A51-BEB77F963F05}" srcOrd="1" destOrd="0" presId="urn:microsoft.com/office/officeart/2005/8/layout/hProcess9"/>
    <dgm:cxn modelId="{29B76C98-1862-4167-88B9-CE762B5655BC}" type="presParOf" srcId="{77C989A8-264E-4AAE-9CEA-4235B7F4FE93}" destId="{2FBE9FFE-1B40-4A90-B703-5914A479978A}" srcOrd="2" destOrd="0" presId="urn:microsoft.com/office/officeart/2005/8/layout/hProcess9"/>
    <dgm:cxn modelId="{B3257E73-6D78-4ACD-ABB0-65A9CAB0AFFE}" type="presParOf" srcId="{77C989A8-264E-4AAE-9CEA-4235B7F4FE93}" destId="{16D3FB49-0726-4FB4-A9F8-532525DBB33A}" srcOrd="3" destOrd="0" presId="urn:microsoft.com/office/officeart/2005/8/layout/hProcess9"/>
    <dgm:cxn modelId="{0F8317DB-263A-4696-B8E5-D003BEAFB24C}" type="presParOf" srcId="{77C989A8-264E-4AAE-9CEA-4235B7F4FE93}" destId="{DC612C75-AC1B-4CD3-B0F8-3BCEC29CFC47}" srcOrd="4" destOrd="0" presId="urn:microsoft.com/office/officeart/2005/8/layout/hProcess9"/>
    <dgm:cxn modelId="{544C4E41-3E4E-42CB-8264-4F17E49EF1E2}" type="presParOf" srcId="{77C989A8-264E-4AAE-9CEA-4235B7F4FE93}" destId="{6CAC7DAE-B237-47D5-84CF-3E410A6D7425}" srcOrd="5" destOrd="0" presId="urn:microsoft.com/office/officeart/2005/8/layout/hProcess9"/>
    <dgm:cxn modelId="{6DB23A06-2B5F-4765-95F3-E15D01A1ECE7}" type="presParOf" srcId="{77C989A8-264E-4AAE-9CEA-4235B7F4FE93}" destId="{AE5168FE-9E36-48B5-A2BE-A126F5A84932}"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644EE6-BF31-4A9C-B22F-F2CE26F09890}">
      <dsp:nvSpPr>
        <dsp:cNvPr id="0" name=""/>
        <dsp:cNvSpPr/>
      </dsp:nvSpPr>
      <dsp:spPr>
        <a:xfrm>
          <a:off x="691304" y="764363"/>
          <a:ext cx="6962742" cy="2429004"/>
        </a:xfrm>
        <a:prstGeom prst="rightArrow">
          <a:avLst/>
        </a:prstGeom>
        <a:solidFill>
          <a:srgbClr val="FFFF89">
            <a:alpha val="67843"/>
          </a:srgbClr>
        </a:solidFill>
        <a:ln w="28575">
          <a:solidFill>
            <a:schemeClr val="bg1">
              <a:lumMod val="65000"/>
            </a:schemeClr>
          </a:solidFill>
        </a:ln>
        <a:effectLst/>
        <a:scene3d>
          <a:camera prst="orthographicFront"/>
          <a:lightRig rig="threePt" dir="t"/>
        </a:scene3d>
        <a:sp3d>
          <a:bevelT/>
        </a:sp3d>
      </dsp:spPr>
      <dsp:style>
        <a:lnRef idx="0">
          <a:scrgbClr r="0" g="0" b="0"/>
        </a:lnRef>
        <a:fillRef idx="1">
          <a:scrgbClr r="0" g="0" b="0"/>
        </a:fillRef>
        <a:effectRef idx="0">
          <a:scrgbClr r="0" g="0" b="0"/>
        </a:effectRef>
        <a:fontRef idx="minor"/>
      </dsp:style>
    </dsp:sp>
    <dsp:sp modelId="{98EA69C1-3706-4B8B-95A9-CBFAA78F67DA}">
      <dsp:nvSpPr>
        <dsp:cNvPr id="0" name=""/>
        <dsp:cNvSpPr/>
      </dsp:nvSpPr>
      <dsp:spPr>
        <a:xfrm>
          <a:off x="67896" y="1135346"/>
          <a:ext cx="1934774" cy="1587642"/>
        </a:xfrm>
        <a:prstGeom prst="roundRect">
          <a:avLst/>
        </a:prstGeom>
        <a:solidFill>
          <a:schemeClr val="tx1">
            <a:lumMod val="65000"/>
            <a:lumOff val="35000"/>
          </a:schemeClr>
        </a:solidFill>
        <a:ln w="12700" cap="flat" cmpd="sng" algn="ctr">
          <a:solidFill>
            <a:schemeClr val="tx1"/>
          </a:solidFill>
          <a:prstDash val="solid"/>
          <a:miter lim="800000"/>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VE" sz="1600" kern="1200" dirty="0"/>
            <a:t>2001: </a:t>
          </a:r>
          <a:r>
            <a:rPr lang="es-VE" sz="1600" kern="1200" dirty="0" err="1"/>
            <a:t>Creation</a:t>
          </a:r>
          <a:r>
            <a:rPr lang="es-VE" sz="1600" kern="1200" dirty="0"/>
            <a:t> of </a:t>
          </a:r>
          <a:r>
            <a:rPr lang="es-VE" sz="1600" kern="1200" dirty="0" err="1"/>
            <a:t>the</a:t>
          </a:r>
          <a:r>
            <a:rPr lang="es-VE" sz="1600" kern="1200" dirty="0"/>
            <a:t> International </a:t>
          </a:r>
          <a:r>
            <a:rPr lang="es-VE" sz="1600" kern="1200" dirty="0" err="1"/>
            <a:t>Relations</a:t>
          </a:r>
          <a:r>
            <a:rPr lang="es-VE" sz="1600" kern="1200" dirty="0"/>
            <a:t> and </a:t>
          </a:r>
          <a:r>
            <a:rPr lang="es-VE" sz="1600" kern="1200" dirty="0" err="1"/>
            <a:t>Cooperation</a:t>
          </a:r>
          <a:r>
            <a:rPr lang="es-VE" sz="1600" kern="1200" dirty="0"/>
            <a:t> Office</a:t>
          </a:r>
        </a:p>
      </dsp:txBody>
      <dsp:txXfrm>
        <a:off x="145398" y="1212848"/>
        <a:ext cx="1779770" cy="1432638"/>
      </dsp:txXfrm>
    </dsp:sp>
    <dsp:sp modelId="{2FBE9FFE-1B40-4A90-B703-5914A479978A}">
      <dsp:nvSpPr>
        <dsp:cNvPr id="0" name=""/>
        <dsp:cNvSpPr/>
      </dsp:nvSpPr>
      <dsp:spPr>
        <a:xfrm>
          <a:off x="2232248" y="1185833"/>
          <a:ext cx="2024943" cy="1587642"/>
        </a:xfrm>
        <a:prstGeom prst="roundRect">
          <a:avLst/>
        </a:prstGeom>
        <a:solidFill>
          <a:schemeClr val="tx1">
            <a:lumMod val="50000"/>
            <a:lumOff val="50000"/>
          </a:schemeClr>
        </a:solidFill>
        <a:ln w="12700" cap="flat" cmpd="sng" algn="ctr">
          <a:solidFill>
            <a:schemeClr val="tx1"/>
          </a:solidFill>
          <a:prstDash val="solid"/>
          <a:miter lim="800000"/>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VE" sz="1800" kern="1200" dirty="0" err="1"/>
            <a:t>Since</a:t>
          </a:r>
          <a:r>
            <a:rPr lang="es-VE" sz="1800" kern="1200" dirty="0"/>
            <a:t> 2001: </a:t>
          </a:r>
          <a:r>
            <a:rPr lang="es-VE" sz="1800" kern="1200" dirty="0" err="1"/>
            <a:t>Successful</a:t>
          </a:r>
          <a:r>
            <a:rPr lang="es-VE" sz="1800" kern="1200" dirty="0"/>
            <a:t> </a:t>
          </a:r>
          <a:r>
            <a:rPr lang="es-VE" sz="1800" kern="1200" dirty="0" err="1"/>
            <a:t>Student</a:t>
          </a:r>
          <a:r>
            <a:rPr lang="es-VE" sz="1800" kern="1200" dirty="0"/>
            <a:t> Exchange </a:t>
          </a:r>
          <a:r>
            <a:rPr lang="es-VE" sz="1800" kern="1200" dirty="0" err="1"/>
            <a:t>Program</a:t>
          </a:r>
          <a:endParaRPr lang="es-VE" sz="1800" kern="1200" dirty="0"/>
        </a:p>
      </dsp:txBody>
      <dsp:txXfrm>
        <a:off x="2309750" y="1263335"/>
        <a:ext cx="1869939" cy="1432638"/>
      </dsp:txXfrm>
    </dsp:sp>
    <dsp:sp modelId="{DC612C75-AC1B-4CD3-B0F8-3BCEC29CFC47}">
      <dsp:nvSpPr>
        <dsp:cNvPr id="0" name=""/>
        <dsp:cNvSpPr/>
      </dsp:nvSpPr>
      <dsp:spPr>
        <a:xfrm>
          <a:off x="4536503" y="1224143"/>
          <a:ext cx="1901131" cy="1587642"/>
        </a:xfrm>
        <a:prstGeom prst="roundRect">
          <a:avLst/>
        </a:prstGeom>
        <a:solidFill>
          <a:schemeClr val="bg1">
            <a:lumMod val="65000"/>
          </a:schemeClr>
        </a:solidFill>
        <a:ln w="12700" cap="flat" cmpd="sng" algn="ctr">
          <a:solidFill>
            <a:schemeClr val="tx1"/>
          </a:solidFill>
          <a:prstDash val="solid"/>
          <a:miter lim="800000"/>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VE" sz="1800" b="0" kern="1200" dirty="0" err="1">
              <a:solidFill>
                <a:schemeClr val="tx1"/>
              </a:solidFill>
            </a:rPr>
            <a:t>Since</a:t>
          </a:r>
          <a:r>
            <a:rPr lang="es-VE" sz="1800" b="0" kern="1200" dirty="0">
              <a:solidFill>
                <a:schemeClr val="tx1"/>
              </a:solidFill>
            </a:rPr>
            <a:t> 2013:</a:t>
          </a:r>
        </a:p>
        <a:p>
          <a:pPr marL="0" lvl="0" indent="0" algn="ctr" defTabSz="800100">
            <a:lnSpc>
              <a:spcPct val="90000"/>
            </a:lnSpc>
            <a:spcBef>
              <a:spcPct val="0"/>
            </a:spcBef>
            <a:spcAft>
              <a:spcPct val="35000"/>
            </a:spcAft>
            <a:buNone/>
          </a:pPr>
          <a:r>
            <a:rPr lang="es-VE" sz="1800" b="0" kern="1200" dirty="0" err="1">
              <a:solidFill>
                <a:schemeClr val="tx1"/>
              </a:solidFill>
            </a:rPr>
            <a:t>Efforts</a:t>
          </a:r>
          <a:r>
            <a:rPr lang="es-VE" sz="1800" b="0" kern="1200" dirty="0">
              <a:solidFill>
                <a:schemeClr val="tx1"/>
              </a:solidFill>
            </a:rPr>
            <a:t> </a:t>
          </a:r>
          <a:r>
            <a:rPr lang="es-VE" sz="1800" b="0" kern="1200" dirty="0" err="1">
              <a:solidFill>
                <a:schemeClr val="tx1"/>
              </a:solidFill>
            </a:rPr>
            <a:t>towards</a:t>
          </a:r>
          <a:r>
            <a:rPr lang="es-VE" sz="1800" b="0" kern="1200" dirty="0">
              <a:solidFill>
                <a:schemeClr val="tx1"/>
              </a:solidFill>
            </a:rPr>
            <a:t> </a:t>
          </a:r>
          <a:r>
            <a:rPr lang="es-VE" sz="1800" b="0" kern="1200" dirty="0" err="1">
              <a:solidFill>
                <a:schemeClr val="tx1"/>
              </a:solidFill>
            </a:rPr>
            <a:t>comprehensive</a:t>
          </a:r>
          <a:r>
            <a:rPr lang="es-VE" sz="1800" b="0" kern="1200" dirty="0">
              <a:solidFill>
                <a:schemeClr val="tx1"/>
              </a:solidFill>
            </a:rPr>
            <a:t> </a:t>
          </a:r>
          <a:r>
            <a:rPr lang="es-VE" sz="1800" b="0" kern="1200" dirty="0" err="1">
              <a:solidFill>
                <a:schemeClr val="tx1"/>
              </a:solidFill>
            </a:rPr>
            <a:t>internationaliza-tion</a:t>
          </a:r>
          <a:endParaRPr lang="es-VE" sz="1800" b="0" kern="1200" dirty="0">
            <a:solidFill>
              <a:schemeClr val="tx1"/>
            </a:solidFill>
          </a:endParaRPr>
        </a:p>
      </dsp:txBody>
      <dsp:txXfrm>
        <a:off x="4614005" y="1301645"/>
        <a:ext cx="1746127" cy="1432638"/>
      </dsp:txXfrm>
    </dsp:sp>
    <dsp:sp modelId="{AE5168FE-9E36-48B5-A2BE-A126F5A84932}">
      <dsp:nvSpPr>
        <dsp:cNvPr id="0" name=""/>
        <dsp:cNvSpPr/>
      </dsp:nvSpPr>
      <dsp:spPr>
        <a:xfrm>
          <a:off x="6644282" y="1224143"/>
          <a:ext cx="1816421" cy="1587642"/>
        </a:xfrm>
        <a:prstGeom prst="roundRect">
          <a:avLst/>
        </a:prstGeom>
        <a:solidFill>
          <a:schemeClr val="bg1">
            <a:lumMod val="85000"/>
          </a:schemeClr>
        </a:solidFill>
        <a:ln w="12700" cap="flat" cmpd="sng" algn="ctr">
          <a:solidFill>
            <a:schemeClr val="tx1"/>
          </a:solidFill>
          <a:prstDash val="solid"/>
          <a:miter lim="800000"/>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s-VE" sz="6500" kern="1200" dirty="0"/>
        </a:p>
      </dsp:txBody>
      <dsp:txXfrm>
        <a:off x="6721784" y="1301645"/>
        <a:ext cx="1661417" cy="143263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u="none"/>
            </a:lvl1pPr>
          </a:lstStyle>
          <a:p>
            <a:pPr>
              <a:defRPr/>
            </a:pPr>
            <a:endParaRPr lang="es-ES"/>
          </a:p>
        </p:txBody>
      </p:sp>
      <p:sp>
        <p:nvSpPr>
          <p:cNvPr id="337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u="none"/>
            </a:lvl1pPr>
          </a:lstStyle>
          <a:p>
            <a:pPr>
              <a:defRPr/>
            </a:pPr>
            <a:endParaRPr lang="es-ES"/>
          </a:p>
        </p:txBody>
      </p:sp>
      <p:sp>
        <p:nvSpPr>
          <p:cNvPr id="235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37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337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u="none"/>
            </a:lvl1pPr>
          </a:lstStyle>
          <a:p>
            <a:pPr>
              <a:defRPr/>
            </a:pPr>
            <a:endParaRPr lang="es-ES"/>
          </a:p>
        </p:txBody>
      </p:sp>
      <p:sp>
        <p:nvSpPr>
          <p:cNvPr id="337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u="none"/>
            </a:lvl1pPr>
          </a:lstStyle>
          <a:p>
            <a:pPr>
              <a:defRPr/>
            </a:pPr>
            <a:fld id="{71C7DB1A-59C6-423B-97D8-6C831044090C}" type="slidenum">
              <a:rPr lang="es-ES"/>
              <a:pPr>
                <a:defRPr/>
              </a:pPr>
              <a:t>‹#›</a:t>
            </a:fld>
            <a:endParaRPr lang="es-ES"/>
          </a:p>
        </p:txBody>
      </p:sp>
    </p:spTree>
    <p:extLst>
      <p:ext uri="{BB962C8B-B14F-4D97-AF65-F5344CB8AC3E}">
        <p14:creationId xmlns:p14="http://schemas.microsoft.com/office/powerpoint/2010/main" val="34897814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542A110-AC2C-4496-8177-9582C0401FE4}" type="slidenum">
              <a:rPr lang="es-ES" smtClean="0"/>
              <a:pPr/>
              <a:t>1</a:t>
            </a:fld>
            <a:endParaRPr lang="es-ES" dirty="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1773905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2ADDCD32-4E27-46DB-8ADA-0C6C97A44762}" type="slidenum">
              <a:rPr lang="es-ES" smtClean="0"/>
              <a:pPr/>
              <a:t>2</a:t>
            </a:fld>
            <a:endParaRPr lang="es-ES" dirty="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3424887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6D3663CC-7189-4344-AE07-194CC7701A4D}" type="slidenum">
              <a:rPr lang="es-ES" smtClean="0"/>
              <a:pPr/>
              <a:t>4</a:t>
            </a:fld>
            <a:endParaRPr lang="es-E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888398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EE0B0B56-F6E6-4790-BA55-A66FFE3CAC69}" type="slidenum">
              <a:rPr lang="es-ES" smtClean="0"/>
              <a:pPr/>
              <a:t>6</a:t>
            </a:fld>
            <a:endParaRPr lang="es-E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19747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F5C14E1-3F04-446C-AC40-FA86DBA6E422}" type="slidenum">
              <a:rPr lang="es-ES" smtClean="0"/>
              <a:pPr/>
              <a:t>7</a:t>
            </a:fld>
            <a:endParaRPr lang="es-E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423593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F6B74C7C-B7F1-45C3-BC6C-7161C8B47BD4}" type="slidenum">
              <a:rPr lang="es-ES" smtClean="0"/>
              <a:pPr/>
              <a:t>8</a:t>
            </a:fld>
            <a:endParaRPr lang="es-E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85545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0BDF65D7-5CCE-47C2-B7E3-560CEFF03E6C}" type="slidenum">
              <a:rPr lang="es-ES" smtClean="0"/>
              <a:pPr/>
              <a:t>9</a:t>
            </a:fld>
            <a:endParaRPr lang="es-E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617372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653916FB-A8BD-4776-A0C3-F004B0F7034B}" type="slidenum">
              <a:rPr lang="es-ES" smtClean="0"/>
              <a:pPr/>
              <a:t>15</a:t>
            </a:fld>
            <a:endParaRPr lang="es-E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1494592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FC3971C5-2117-42B2-AA4B-8DC48A069DBE}" type="slidenum">
              <a:rPr lang="es-ES" smtClean="0"/>
              <a:pPr/>
              <a:t>17</a:t>
            </a:fld>
            <a:endParaRPr lang="es-E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3603950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a:xfrm>
            <a:off x="628650" y="6356351"/>
            <a:ext cx="2057400" cy="365125"/>
          </a:xfrm>
          <a:prstGeom prst="rect">
            <a:avLst/>
          </a:prstGeom>
        </p:spPr>
        <p:txBody>
          <a:bodyPr/>
          <a:lstStyle/>
          <a:p>
            <a:pPr>
              <a:defRPr/>
            </a:pPr>
            <a:endParaRPr lang="es-ES_tradnl"/>
          </a:p>
        </p:txBody>
      </p:sp>
      <p:sp>
        <p:nvSpPr>
          <p:cNvPr id="5" name="Marcador de pie de página 4"/>
          <p:cNvSpPr>
            <a:spLocks noGrp="1"/>
          </p:cNvSpPr>
          <p:nvPr>
            <p:ph type="ftr" sz="quarter" idx="11"/>
          </p:nvPr>
        </p:nvSpPr>
        <p:spPr>
          <a:xfrm>
            <a:off x="3028950" y="6356351"/>
            <a:ext cx="3086100" cy="365125"/>
          </a:xfrm>
          <a:prstGeom prst="rect">
            <a:avLst/>
          </a:prstGeom>
        </p:spPr>
        <p:txBody>
          <a:bodyPr/>
          <a:lstStyle/>
          <a:p>
            <a:pPr>
              <a:defRPr/>
            </a:pPr>
            <a:endParaRPr lang="es-ES_tradnl"/>
          </a:p>
        </p:txBody>
      </p:sp>
      <p:sp>
        <p:nvSpPr>
          <p:cNvPr id="6" name="Marcador de número de diapositiva 5"/>
          <p:cNvSpPr>
            <a:spLocks noGrp="1"/>
          </p:cNvSpPr>
          <p:nvPr>
            <p:ph type="sldNum" sz="quarter" idx="12"/>
          </p:nvPr>
        </p:nvSpPr>
        <p:spPr>
          <a:xfrm>
            <a:off x="6457950" y="6356351"/>
            <a:ext cx="2057400" cy="365125"/>
          </a:xfrm>
          <a:prstGeom prst="rect">
            <a:avLst/>
          </a:prstGeom>
        </p:spPr>
        <p:txBody>
          <a:bodyPr/>
          <a:lstStyle/>
          <a:p>
            <a:pPr>
              <a:defRPr/>
            </a:pPr>
            <a:fld id="{ABCB445F-4C0D-4043-9821-64328A7046E7}" type="slidenum">
              <a:rPr lang="es-ES_tradnl" smtClean="0"/>
              <a:pPr>
                <a:defRPr/>
              </a:pPr>
              <a:t>‹#›</a:t>
            </a:fld>
            <a:endParaRPr lang="es-ES_tradnl"/>
          </a:p>
        </p:txBody>
      </p:sp>
    </p:spTree>
    <p:extLst>
      <p:ext uri="{BB962C8B-B14F-4D97-AF65-F5344CB8AC3E}">
        <p14:creationId xmlns:p14="http://schemas.microsoft.com/office/powerpoint/2010/main" val="3086962292"/>
      </p:ext>
    </p:extLst>
  </p:cSld>
  <p:clrMapOvr>
    <a:masterClrMapping/>
  </p:clrMapOvr>
  <p:transition spd="med">
    <p:comb/>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1325563"/>
          </a:xfrm>
          <a:prstGeom prst="rect">
            <a:avLst/>
          </a:prstGeom>
        </p:spPr>
        <p:txBody>
          <a:bodyPr/>
          <a:lstStyle/>
          <a:p>
            <a:r>
              <a:rPr lang="es-ES"/>
              <a:t>Haga clic para modificar el estilo de título del patrón</a:t>
            </a:r>
            <a:endParaRPr lang="es-VE"/>
          </a:p>
        </p:txBody>
      </p:sp>
      <p:sp>
        <p:nvSpPr>
          <p:cNvPr id="3" name="Marcador de texto vertical 2"/>
          <p:cNvSpPr>
            <a:spLocks noGrp="1"/>
          </p:cNvSpPr>
          <p:nvPr>
            <p:ph type="body" orient="vert" idx="1"/>
          </p:nvPr>
        </p:nvSpPr>
        <p:spPr>
          <a:xfrm>
            <a:off x="628650" y="1825625"/>
            <a:ext cx="7886700" cy="43513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4" name="Marcador de fecha 3"/>
          <p:cNvSpPr>
            <a:spLocks noGrp="1"/>
          </p:cNvSpPr>
          <p:nvPr>
            <p:ph type="dt" sz="half" idx="10"/>
          </p:nvPr>
        </p:nvSpPr>
        <p:spPr>
          <a:xfrm>
            <a:off x="628650" y="6356351"/>
            <a:ext cx="2057400" cy="365125"/>
          </a:xfrm>
          <a:prstGeom prst="rect">
            <a:avLst/>
          </a:prstGeom>
        </p:spPr>
        <p:txBody>
          <a:bodyPr/>
          <a:lstStyle/>
          <a:p>
            <a:pPr>
              <a:defRPr/>
            </a:pPr>
            <a:endParaRPr lang="es-ES_tradnl"/>
          </a:p>
        </p:txBody>
      </p:sp>
      <p:sp>
        <p:nvSpPr>
          <p:cNvPr id="5" name="Marcador de pie de página 4"/>
          <p:cNvSpPr>
            <a:spLocks noGrp="1"/>
          </p:cNvSpPr>
          <p:nvPr>
            <p:ph type="ftr" sz="quarter" idx="11"/>
          </p:nvPr>
        </p:nvSpPr>
        <p:spPr>
          <a:xfrm>
            <a:off x="3028950" y="6356351"/>
            <a:ext cx="3086100" cy="365125"/>
          </a:xfrm>
          <a:prstGeom prst="rect">
            <a:avLst/>
          </a:prstGeom>
        </p:spPr>
        <p:txBody>
          <a:bodyPr/>
          <a:lstStyle/>
          <a:p>
            <a:pPr>
              <a:defRPr/>
            </a:pPr>
            <a:endParaRPr lang="es-ES_tradnl"/>
          </a:p>
        </p:txBody>
      </p:sp>
      <p:sp>
        <p:nvSpPr>
          <p:cNvPr id="6" name="Marcador de número de diapositiva 5"/>
          <p:cNvSpPr>
            <a:spLocks noGrp="1"/>
          </p:cNvSpPr>
          <p:nvPr>
            <p:ph type="sldNum" sz="quarter" idx="12"/>
          </p:nvPr>
        </p:nvSpPr>
        <p:spPr>
          <a:xfrm>
            <a:off x="6457950" y="6356351"/>
            <a:ext cx="2057400" cy="365125"/>
          </a:xfrm>
          <a:prstGeom prst="rect">
            <a:avLst/>
          </a:prstGeom>
        </p:spPr>
        <p:txBody>
          <a:bodyPr/>
          <a:lstStyle/>
          <a:p>
            <a:pPr>
              <a:defRPr/>
            </a:pPr>
            <a:fld id="{7C2AD472-C237-42FA-8363-496C503777B3}" type="slidenum">
              <a:rPr lang="es-ES_tradnl" smtClean="0"/>
              <a:pPr>
                <a:defRPr/>
              </a:pPr>
              <a:t>‹#›</a:t>
            </a:fld>
            <a:endParaRPr lang="es-ES_tradnl"/>
          </a:p>
        </p:txBody>
      </p:sp>
    </p:spTree>
    <p:extLst>
      <p:ext uri="{BB962C8B-B14F-4D97-AF65-F5344CB8AC3E}">
        <p14:creationId xmlns:p14="http://schemas.microsoft.com/office/powerpoint/2010/main" val="1888146009"/>
      </p:ext>
    </p:extLst>
  </p:cSld>
  <p:clrMapOvr>
    <a:masterClrMapping/>
  </p:clrMapOvr>
  <p:transition spd="med">
    <p:comb/>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365125"/>
            <a:ext cx="1971675" cy="5811838"/>
          </a:xfrm>
          <a:prstGeom prst="rect">
            <a:avLst/>
          </a:prstGeom>
        </p:spPr>
        <p:txBody>
          <a:bodyPr vert="eaVert"/>
          <a:lstStyle/>
          <a:p>
            <a:r>
              <a:rPr lang="es-ES"/>
              <a:t>Haga clic para modificar el estilo de título del patrón</a:t>
            </a:r>
            <a:endParaRPr lang="es-VE"/>
          </a:p>
        </p:txBody>
      </p:sp>
      <p:sp>
        <p:nvSpPr>
          <p:cNvPr id="3" name="Marcador de texto vertical 2"/>
          <p:cNvSpPr>
            <a:spLocks noGrp="1"/>
          </p:cNvSpPr>
          <p:nvPr>
            <p:ph type="body" orient="vert" idx="1"/>
          </p:nvPr>
        </p:nvSpPr>
        <p:spPr>
          <a:xfrm>
            <a:off x="628650" y="365125"/>
            <a:ext cx="5800725" cy="58118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4" name="Marcador de fecha 3"/>
          <p:cNvSpPr>
            <a:spLocks noGrp="1"/>
          </p:cNvSpPr>
          <p:nvPr>
            <p:ph type="dt" sz="half" idx="10"/>
          </p:nvPr>
        </p:nvSpPr>
        <p:spPr>
          <a:xfrm>
            <a:off x="628650" y="6356351"/>
            <a:ext cx="2057400" cy="365125"/>
          </a:xfrm>
          <a:prstGeom prst="rect">
            <a:avLst/>
          </a:prstGeom>
        </p:spPr>
        <p:txBody>
          <a:bodyPr/>
          <a:lstStyle/>
          <a:p>
            <a:pPr>
              <a:defRPr/>
            </a:pPr>
            <a:endParaRPr lang="es-ES_tradnl"/>
          </a:p>
        </p:txBody>
      </p:sp>
      <p:sp>
        <p:nvSpPr>
          <p:cNvPr id="5" name="Marcador de pie de página 4"/>
          <p:cNvSpPr>
            <a:spLocks noGrp="1"/>
          </p:cNvSpPr>
          <p:nvPr>
            <p:ph type="ftr" sz="quarter" idx="11"/>
          </p:nvPr>
        </p:nvSpPr>
        <p:spPr>
          <a:xfrm>
            <a:off x="3028950" y="6356351"/>
            <a:ext cx="3086100" cy="365125"/>
          </a:xfrm>
          <a:prstGeom prst="rect">
            <a:avLst/>
          </a:prstGeom>
        </p:spPr>
        <p:txBody>
          <a:bodyPr/>
          <a:lstStyle/>
          <a:p>
            <a:pPr>
              <a:defRPr/>
            </a:pPr>
            <a:endParaRPr lang="es-ES_tradnl"/>
          </a:p>
        </p:txBody>
      </p:sp>
      <p:sp>
        <p:nvSpPr>
          <p:cNvPr id="6" name="Marcador de número de diapositiva 5"/>
          <p:cNvSpPr>
            <a:spLocks noGrp="1"/>
          </p:cNvSpPr>
          <p:nvPr>
            <p:ph type="sldNum" sz="quarter" idx="12"/>
          </p:nvPr>
        </p:nvSpPr>
        <p:spPr>
          <a:xfrm>
            <a:off x="6457950" y="6356351"/>
            <a:ext cx="2057400" cy="365125"/>
          </a:xfrm>
          <a:prstGeom prst="rect">
            <a:avLst/>
          </a:prstGeom>
        </p:spPr>
        <p:txBody>
          <a:bodyPr/>
          <a:lstStyle/>
          <a:p>
            <a:pPr>
              <a:defRPr/>
            </a:pPr>
            <a:fld id="{3CC5E6FC-4519-4E3E-9795-3954A361A540}" type="slidenum">
              <a:rPr lang="es-ES_tradnl" smtClean="0"/>
              <a:pPr>
                <a:defRPr/>
              </a:pPr>
              <a:t>‹#›</a:t>
            </a:fld>
            <a:endParaRPr lang="es-ES_tradnl"/>
          </a:p>
        </p:txBody>
      </p:sp>
    </p:spTree>
    <p:extLst>
      <p:ext uri="{BB962C8B-B14F-4D97-AF65-F5344CB8AC3E}">
        <p14:creationId xmlns:p14="http://schemas.microsoft.com/office/powerpoint/2010/main" val="4262094083"/>
      </p:ext>
    </p:extLst>
  </p:cSld>
  <p:clrMapOvr>
    <a:masterClrMapping/>
  </p:clrMapOvr>
  <p:transition spd="med">
    <p:comb/>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ido">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210143"/>
      </p:ext>
    </p:extLst>
  </p:cSld>
  <p:clrMapOvr>
    <a:masterClrMapping/>
  </p:clrMapOvr>
  <p:transition spd="med">
    <p:comb/>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1325563"/>
          </a:xfrm>
          <a:prstGeom prst="rect">
            <a:avLst/>
          </a:prstGeom>
        </p:spPr>
        <p:txBody>
          <a:bodyPr/>
          <a:lstStyle/>
          <a:p>
            <a:r>
              <a:rPr lang="es-ES"/>
              <a:t>Haga clic para modificar el estilo de título del patrón</a:t>
            </a:r>
            <a:endParaRPr lang="es-VE"/>
          </a:p>
        </p:txBody>
      </p:sp>
      <p:sp>
        <p:nvSpPr>
          <p:cNvPr id="3" name="Marcador de contenido 2"/>
          <p:cNvSpPr>
            <a:spLocks noGrp="1"/>
          </p:cNvSpPr>
          <p:nvPr>
            <p:ph idx="1"/>
          </p:nvPr>
        </p:nvSpPr>
        <p:spPr>
          <a:xfrm>
            <a:off x="628650" y="1825625"/>
            <a:ext cx="788670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4" name="Marcador de fecha 3"/>
          <p:cNvSpPr>
            <a:spLocks noGrp="1"/>
          </p:cNvSpPr>
          <p:nvPr>
            <p:ph type="dt" sz="half" idx="10"/>
          </p:nvPr>
        </p:nvSpPr>
        <p:spPr>
          <a:xfrm>
            <a:off x="628650" y="6356351"/>
            <a:ext cx="2057400" cy="365125"/>
          </a:xfrm>
          <a:prstGeom prst="rect">
            <a:avLst/>
          </a:prstGeom>
        </p:spPr>
        <p:txBody>
          <a:bodyPr/>
          <a:lstStyle/>
          <a:p>
            <a:pPr>
              <a:defRPr/>
            </a:pPr>
            <a:endParaRPr lang="es-ES_tradnl"/>
          </a:p>
        </p:txBody>
      </p:sp>
      <p:sp>
        <p:nvSpPr>
          <p:cNvPr id="5" name="Marcador de pie de página 4"/>
          <p:cNvSpPr>
            <a:spLocks noGrp="1"/>
          </p:cNvSpPr>
          <p:nvPr>
            <p:ph type="ftr" sz="quarter" idx="11"/>
          </p:nvPr>
        </p:nvSpPr>
        <p:spPr>
          <a:xfrm>
            <a:off x="3028950" y="6356351"/>
            <a:ext cx="3086100" cy="365125"/>
          </a:xfrm>
          <a:prstGeom prst="rect">
            <a:avLst/>
          </a:prstGeom>
        </p:spPr>
        <p:txBody>
          <a:bodyPr/>
          <a:lstStyle/>
          <a:p>
            <a:pPr>
              <a:defRPr/>
            </a:pPr>
            <a:endParaRPr lang="es-ES_tradnl"/>
          </a:p>
        </p:txBody>
      </p:sp>
      <p:sp>
        <p:nvSpPr>
          <p:cNvPr id="6" name="Marcador de número de diapositiva 5"/>
          <p:cNvSpPr>
            <a:spLocks noGrp="1"/>
          </p:cNvSpPr>
          <p:nvPr>
            <p:ph type="sldNum" sz="quarter" idx="12"/>
          </p:nvPr>
        </p:nvSpPr>
        <p:spPr>
          <a:xfrm>
            <a:off x="6457950" y="6356351"/>
            <a:ext cx="2057400" cy="365125"/>
          </a:xfrm>
          <a:prstGeom prst="rect">
            <a:avLst/>
          </a:prstGeom>
        </p:spPr>
        <p:txBody>
          <a:bodyPr/>
          <a:lstStyle/>
          <a:p>
            <a:pPr>
              <a:defRPr/>
            </a:pPr>
            <a:fld id="{827F484B-EA46-4ABD-A7A6-BB20EBC0E846}" type="slidenum">
              <a:rPr lang="es-ES_tradnl" smtClean="0"/>
              <a:pPr>
                <a:defRPr/>
              </a:pPr>
              <a:t>‹#›</a:t>
            </a:fld>
            <a:endParaRPr lang="es-ES_tradnl"/>
          </a:p>
        </p:txBody>
      </p:sp>
    </p:spTree>
    <p:extLst>
      <p:ext uri="{BB962C8B-B14F-4D97-AF65-F5344CB8AC3E}">
        <p14:creationId xmlns:p14="http://schemas.microsoft.com/office/powerpoint/2010/main" val="807837325"/>
      </p:ext>
    </p:extLst>
  </p:cSld>
  <p:clrMapOvr>
    <a:masterClrMapping/>
  </p:clrMapOvr>
  <p:transition spd="med">
    <p:comb/>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9"/>
            <a:ext cx="7886700" cy="2852737"/>
          </a:xfrm>
          <a:prstGeom prst="rect">
            <a:avLst/>
          </a:prstGeom>
        </p:spPr>
        <p:txBody>
          <a:bodyPr anchor="b"/>
          <a:lstStyle>
            <a:lvl1pPr>
              <a:defRPr sz="4500"/>
            </a:lvl1pPr>
          </a:lstStyle>
          <a:p>
            <a:r>
              <a:rPr lang="es-ES"/>
              <a:t>Haga clic para modificar el estilo de título del patrón</a:t>
            </a:r>
            <a:endParaRPr lang="es-VE"/>
          </a:p>
        </p:txBody>
      </p:sp>
      <p:sp>
        <p:nvSpPr>
          <p:cNvPr id="3" name="Marcador de texto 2"/>
          <p:cNvSpPr>
            <a:spLocks noGrp="1"/>
          </p:cNvSpPr>
          <p:nvPr>
            <p:ph type="body" idx="1"/>
          </p:nvPr>
        </p:nvSpPr>
        <p:spPr>
          <a:xfrm>
            <a:off x="623888" y="4589464"/>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a:xfrm>
            <a:off x="628650" y="6356351"/>
            <a:ext cx="2057400" cy="365125"/>
          </a:xfrm>
          <a:prstGeom prst="rect">
            <a:avLst/>
          </a:prstGeom>
        </p:spPr>
        <p:txBody>
          <a:bodyPr/>
          <a:lstStyle/>
          <a:p>
            <a:pPr>
              <a:defRPr/>
            </a:pPr>
            <a:endParaRPr lang="es-ES_tradnl"/>
          </a:p>
        </p:txBody>
      </p:sp>
      <p:sp>
        <p:nvSpPr>
          <p:cNvPr id="5" name="Marcador de pie de página 4"/>
          <p:cNvSpPr>
            <a:spLocks noGrp="1"/>
          </p:cNvSpPr>
          <p:nvPr>
            <p:ph type="ftr" sz="quarter" idx="11"/>
          </p:nvPr>
        </p:nvSpPr>
        <p:spPr>
          <a:xfrm>
            <a:off x="3028950" y="6356351"/>
            <a:ext cx="3086100" cy="365125"/>
          </a:xfrm>
          <a:prstGeom prst="rect">
            <a:avLst/>
          </a:prstGeom>
        </p:spPr>
        <p:txBody>
          <a:bodyPr/>
          <a:lstStyle/>
          <a:p>
            <a:pPr>
              <a:defRPr/>
            </a:pPr>
            <a:endParaRPr lang="es-ES_tradnl"/>
          </a:p>
        </p:txBody>
      </p:sp>
      <p:sp>
        <p:nvSpPr>
          <p:cNvPr id="6" name="Marcador de número de diapositiva 5"/>
          <p:cNvSpPr>
            <a:spLocks noGrp="1"/>
          </p:cNvSpPr>
          <p:nvPr>
            <p:ph type="sldNum" sz="quarter" idx="12"/>
          </p:nvPr>
        </p:nvSpPr>
        <p:spPr>
          <a:xfrm>
            <a:off x="6457950" y="6356351"/>
            <a:ext cx="2057400" cy="365125"/>
          </a:xfrm>
          <a:prstGeom prst="rect">
            <a:avLst/>
          </a:prstGeom>
        </p:spPr>
        <p:txBody>
          <a:bodyPr/>
          <a:lstStyle/>
          <a:p>
            <a:pPr>
              <a:defRPr/>
            </a:pPr>
            <a:fld id="{60A518B5-07E0-406D-AB11-B9C972B4447E}" type="slidenum">
              <a:rPr lang="es-ES_tradnl" smtClean="0"/>
              <a:pPr>
                <a:defRPr/>
              </a:pPr>
              <a:t>‹#›</a:t>
            </a:fld>
            <a:endParaRPr lang="es-ES_tradnl"/>
          </a:p>
        </p:txBody>
      </p:sp>
    </p:spTree>
    <p:extLst>
      <p:ext uri="{BB962C8B-B14F-4D97-AF65-F5344CB8AC3E}">
        <p14:creationId xmlns:p14="http://schemas.microsoft.com/office/powerpoint/2010/main" val="3405423232"/>
      </p:ext>
    </p:extLst>
  </p:cSld>
  <p:clrMapOvr>
    <a:masterClrMapping/>
  </p:clrMapOvr>
  <p:transition spd="med">
    <p:comb/>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1325563"/>
          </a:xfrm>
          <a:prstGeom prst="rect">
            <a:avLst/>
          </a:prstGeom>
        </p:spPr>
        <p:txBody>
          <a:bodyPr/>
          <a:lstStyle/>
          <a:p>
            <a:r>
              <a:rPr lang="es-ES"/>
              <a:t>Haga clic para modificar el estilo de título del patrón</a:t>
            </a:r>
            <a:endParaRPr lang="es-VE"/>
          </a:p>
        </p:txBody>
      </p:sp>
      <p:sp>
        <p:nvSpPr>
          <p:cNvPr id="3" name="Marcador de contenido 2"/>
          <p:cNvSpPr>
            <a:spLocks noGrp="1"/>
          </p:cNvSpPr>
          <p:nvPr>
            <p:ph sz="half" idx="1"/>
          </p:nvPr>
        </p:nvSpPr>
        <p:spPr>
          <a:xfrm>
            <a:off x="628650" y="1825625"/>
            <a:ext cx="388620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4" name="Marcador de contenido 3"/>
          <p:cNvSpPr>
            <a:spLocks noGrp="1"/>
          </p:cNvSpPr>
          <p:nvPr>
            <p:ph sz="half" idx="2"/>
          </p:nvPr>
        </p:nvSpPr>
        <p:spPr>
          <a:xfrm>
            <a:off x="4629150" y="1825625"/>
            <a:ext cx="388620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5" name="Marcador de fecha 4"/>
          <p:cNvSpPr>
            <a:spLocks noGrp="1"/>
          </p:cNvSpPr>
          <p:nvPr>
            <p:ph type="dt" sz="half" idx="10"/>
          </p:nvPr>
        </p:nvSpPr>
        <p:spPr>
          <a:xfrm>
            <a:off x="628650" y="6356351"/>
            <a:ext cx="2057400" cy="365125"/>
          </a:xfrm>
          <a:prstGeom prst="rect">
            <a:avLst/>
          </a:prstGeom>
        </p:spPr>
        <p:txBody>
          <a:bodyPr/>
          <a:lstStyle/>
          <a:p>
            <a:pPr>
              <a:defRPr/>
            </a:pPr>
            <a:endParaRPr lang="es-ES_tradnl"/>
          </a:p>
        </p:txBody>
      </p:sp>
      <p:sp>
        <p:nvSpPr>
          <p:cNvPr id="6" name="Marcador de pie de página 5"/>
          <p:cNvSpPr>
            <a:spLocks noGrp="1"/>
          </p:cNvSpPr>
          <p:nvPr>
            <p:ph type="ftr" sz="quarter" idx="11"/>
          </p:nvPr>
        </p:nvSpPr>
        <p:spPr>
          <a:xfrm>
            <a:off x="3028950" y="6356351"/>
            <a:ext cx="3086100" cy="365125"/>
          </a:xfrm>
          <a:prstGeom prst="rect">
            <a:avLst/>
          </a:prstGeom>
        </p:spPr>
        <p:txBody>
          <a:bodyPr/>
          <a:lstStyle/>
          <a:p>
            <a:pPr>
              <a:defRPr/>
            </a:pPr>
            <a:endParaRPr lang="es-ES_tradnl"/>
          </a:p>
        </p:txBody>
      </p:sp>
      <p:sp>
        <p:nvSpPr>
          <p:cNvPr id="7" name="Marcador de número de diapositiva 6"/>
          <p:cNvSpPr>
            <a:spLocks noGrp="1"/>
          </p:cNvSpPr>
          <p:nvPr>
            <p:ph type="sldNum" sz="quarter" idx="12"/>
          </p:nvPr>
        </p:nvSpPr>
        <p:spPr>
          <a:xfrm>
            <a:off x="6457950" y="6356351"/>
            <a:ext cx="2057400" cy="365125"/>
          </a:xfrm>
          <a:prstGeom prst="rect">
            <a:avLst/>
          </a:prstGeom>
        </p:spPr>
        <p:txBody>
          <a:bodyPr/>
          <a:lstStyle/>
          <a:p>
            <a:pPr>
              <a:defRPr/>
            </a:pPr>
            <a:fld id="{20FB881B-727E-43B0-82F2-795380983FFF}" type="slidenum">
              <a:rPr lang="es-ES_tradnl" smtClean="0"/>
              <a:pPr>
                <a:defRPr/>
              </a:pPr>
              <a:t>‹#›</a:t>
            </a:fld>
            <a:endParaRPr lang="es-ES_tradnl"/>
          </a:p>
        </p:txBody>
      </p:sp>
    </p:spTree>
    <p:extLst>
      <p:ext uri="{BB962C8B-B14F-4D97-AF65-F5344CB8AC3E}">
        <p14:creationId xmlns:p14="http://schemas.microsoft.com/office/powerpoint/2010/main" val="2055335905"/>
      </p:ext>
    </p:extLst>
  </p:cSld>
  <p:clrMapOvr>
    <a:masterClrMapping/>
  </p:clrMapOvr>
  <p:transition spd="med">
    <p:comb/>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365126"/>
            <a:ext cx="7886700" cy="1325563"/>
          </a:xfrm>
          <a:prstGeom prst="rect">
            <a:avLst/>
          </a:prstGeom>
        </p:spPr>
        <p:txBody>
          <a:bodyPr/>
          <a:lstStyle/>
          <a:p>
            <a:r>
              <a:rPr lang="es-ES"/>
              <a:t>Haga clic para modificar el estilo de título del patrón</a:t>
            </a:r>
            <a:endParaRPr lang="es-VE"/>
          </a:p>
        </p:txBody>
      </p:sp>
      <p:sp>
        <p:nvSpPr>
          <p:cNvPr id="3" name="Marcador de texto 2"/>
          <p:cNvSpPr>
            <a:spLocks noGrp="1"/>
          </p:cNvSpPr>
          <p:nvPr>
            <p:ph type="body" idx="1"/>
          </p:nvPr>
        </p:nvSpPr>
        <p:spPr>
          <a:xfrm>
            <a:off x="629842"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4" name="Marcador de contenido 3"/>
          <p:cNvSpPr>
            <a:spLocks noGrp="1"/>
          </p:cNvSpPr>
          <p:nvPr>
            <p:ph sz="half" idx="2"/>
          </p:nvPr>
        </p:nvSpPr>
        <p:spPr>
          <a:xfrm>
            <a:off x="629842" y="2505075"/>
            <a:ext cx="3868340"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5" name="Marcador de texto 4"/>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6" name="Marcador de contenido 5"/>
          <p:cNvSpPr>
            <a:spLocks noGrp="1"/>
          </p:cNvSpPr>
          <p:nvPr>
            <p:ph sz="quarter" idx="4"/>
          </p:nvPr>
        </p:nvSpPr>
        <p:spPr>
          <a:xfrm>
            <a:off x="4629150" y="2505075"/>
            <a:ext cx="3887391"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7" name="Marcador de fecha 6"/>
          <p:cNvSpPr>
            <a:spLocks noGrp="1"/>
          </p:cNvSpPr>
          <p:nvPr>
            <p:ph type="dt" sz="half" idx="10"/>
          </p:nvPr>
        </p:nvSpPr>
        <p:spPr>
          <a:xfrm>
            <a:off x="628650" y="6356351"/>
            <a:ext cx="2057400" cy="365125"/>
          </a:xfrm>
          <a:prstGeom prst="rect">
            <a:avLst/>
          </a:prstGeom>
        </p:spPr>
        <p:txBody>
          <a:bodyPr/>
          <a:lstStyle/>
          <a:p>
            <a:pPr>
              <a:defRPr/>
            </a:pPr>
            <a:endParaRPr lang="es-ES_tradnl"/>
          </a:p>
        </p:txBody>
      </p:sp>
      <p:sp>
        <p:nvSpPr>
          <p:cNvPr id="8" name="Marcador de pie de página 7"/>
          <p:cNvSpPr>
            <a:spLocks noGrp="1"/>
          </p:cNvSpPr>
          <p:nvPr>
            <p:ph type="ftr" sz="quarter" idx="11"/>
          </p:nvPr>
        </p:nvSpPr>
        <p:spPr>
          <a:xfrm>
            <a:off x="3028950" y="6356351"/>
            <a:ext cx="3086100" cy="365125"/>
          </a:xfrm>
          <a:prstGeom prst="rect">
            <a:avLst/>
          </a:prstGeom>
        </p:spPr>
        <p:txBody>
          <a:bodyPr/>
          <a:lstStyle/>
          <a:p>
            <a:pPr>
              <a:defRPr/>
            </a:pPr>
            <a:endParaRPr lang="es-ES_tradnl"/>
          </a:p>
        </p:txBody>
      </p:sp>
      <p:sp>
        <p:nvSpPr>
          <p:cNvPr id="9" name="Marcador de número de diapositiva 8"/>
          <p:cNvSpPr>
            <a:spLocks noGrp="1"/>
          </p:cNvSpPr>
          <p:nvPr>
            <p:ph type="sldNum" sz="quarter" idx="12"/>
          </p:nvPr>
        </p:nvSpPr>
        <p:spPr>
          <a:xfrm>
            <a:off x="6457950" y="6356351"/>
            <a:ext cx="2057400" cy="365125"/>
          </a:xfrm>
          <a:prstGeom prst="rect">
            <a:avLst/>
          </a:prstGeom>
        </p:spPr>
        <p:txBody>
          <a:bodyPr/>
          <a:lstStyle/>
          <a:p>
            <a:pPr>
              <a:defRPr/>
            </a:pPr>
            <a:fld id="{3EF41124-C379-4F66-9B7B-5008843BA16C}" type="slidenum">
              <a:rPr lang="es-ES_tradnl" smtClean="0"/>
              <a:pPr>
                <a:defRPr/>
              </a:pPr>
              <a:t>‹#›</a:t>
            </a:fld>
            <a:endParaRPr lang="es-ES_tradnl"/>
          </a:p>
        </p:txBody>
      </p:sp>
    </p:spTree>
    <p:extLst>
      <p:ext uri="{BB962C8B-B14F-4D97-AF65-F5344CB8AC3E}">
        <p14:creationId xmlns:p14="http://schemas.microsoft.com/office/powerpoint/2010/main" val="3323192605"/>
      </p:ext>
    </p:extLst>
  </p:cSld>
  <p:clrMapOvr>
    <a:masterClrMapping/>
  </p:clrMapOvr>
  <p:transition spd="med">
    <p:comb/>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1325563"/>
          </a:xfrm>
          <a:prstGeom prst="rect">
            <a:avLst/>
          </a:prstGeom>
        </p:spPr>
        <p:txBody>
          <a:bodyPr/>
          <a:lstStyle/>
          <a:p>
            <a:r>
              <a:rPr lang="es-ES"/>
              <a:t>Haga clic para modificar el estilo de título del patrón</a:t>
            </a:r>
            <a:endParaRPr lang="es-VE"/>
          </a:p>
        </p:txBody>
      </p:sp>
      <p:sp>
        <p:nvSpPr>
          <p:cNvPr id="3" name="Marcador de fecha 2"/>
          <p:cNvSpPr>
            <a:spLocks noGrp="1"/>
          </p:cNvSpPr>
          <p:nvPr>
            <p:ph type="dt" sz="half" idx="10"/>
          </p:nvPr>
        </p:nvSpPr>
        <p:spPr>
          <a:xfrm>
            <a:off x="628650" y="6356351"/>
            <a:ext cx="2057400" cy="365125"/>
          </a:xfrm>
          <a:prstGeom prst="rect">
            <a:avLst/>
          </a:prstGeom>
        </p:spPr>
        <p:txBody>
          <a:bodyPr/>
          <a:lstStyle/>
          <a:p>
            <a:pPr>
              <a:defRPr/>
            </a:pPr>
            <a:endParaRPr lang="es-ES_tradnl"/>
          </a:p>
        </p:txBody>
      </p:sp>
      <p:sp>
        <p:nvSpPr>
          <p:cNvPr id="4" name="Marcador de pie de página 3"/>
          <p:cNvSpPr>
            <a:spLocks noGrp="1"/>
          </p:cNvSpPr>
          <p:nvPr>
            <p:ph type="ftr" sz="quarter" idx="11"/>
          </p:nvPr>
        </p:nvSpPr>
        <p:spPr>
          <a:xfrm>
            <a:off x="3028950" y="6356351"/>
            <a:ext cx="3086100" cy="365125"/>
          </a:xfrm>
          <a:prstGeom prst="rect">
            <a:avLst/>
          </a:prstGeom>
        </p:spPr>
        <p:txBody>
          <a:bodyPr/>
          <a:lstStyle/>
          <a:p>
            <a:pPr>
              <a:defRPr/>
            </a:pPr>
            <a:endParaRPr lang="es-ES_tradnl"/>
          </a:p>
        </p:txBody>
      </p:sp>
      <p:sp>
        <p:nvSpPr>
          <p:cNvPr id="5" name="Marcador de número de diapositiva 4"/>
          <p:cNvSpPr>
            <a:spLocks noGrp="1"/>
          </p:cNvSpPr>
          <p:nvPr>
            <p:ph type="sldNum" sz="quarter" idx="12"/>
          </p:nvPr>
        </p:nvSpPr>
        <p:spPr>
          <a:xfrm>
            <a:off x="6457950" y="6356351"/>
            <a:ext cx="2057400" cy="365125"/>
          </a:xfrm>
          <a:prstGeom prst="rect">
            <a:avLst/>
          </a:prstGeom>
        </p:spPr>
        <p:txBody>
          <a:bodyPr/>
          <a:lstStyle/>
          <a:p>
            <a:pPr>
              <a:defRPr/>
            </a:pPr>
            <a:fld id="{6F8AA175-3748-4BDD-962D-B99921DA1299}" type="slidenum">
              <a:rPr lang="es-ES_tradnl" smtClean="0"/>
              <a:pPr>
                <a:defRPr/>
              </a:pPr>
              <a:t>‹#›</a:t>
            </a:fld>
            <a:endParaRPr lang="es-ES_tradnl"/>
          </a:p>
        </p:txBody>
      </p:sp>
    </p:spTree>
    <p:extLst>
      <p:ext uri="{BB962C8B-B14F-4D97-AF65-F5344CB8AC3E}">
        <p14:creationId xmlns:p14="http://schemas.microsoft.com/office/powerpoint/2010/main" val="2871104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628650" y="6356351"/>
            <a:ext cx="2057400" cy="365125"/>
          </a:xfrm>
          <a:prstGeom prst="rect">
            <a:avLst/>
          </a:prstGeom>
        </p:spPr>
        <p:txBody>
          <a:bodyPr/>
          <a:lstStyle/>
          <a:p>
            <a:pPr>
              <a:defRPr/>
            </a:pPr>
            <a:endParaRPr lang="es-ES_tradnl"/>
          </a:p>
        </p:txBody>
      </p:sp>
      <p:sp>
        <p:nvSpPr>
          <p:cNvPr id="3" name="Marcador de pie de página 2"/>
          <p:cNvSpPr>
            <a:spLocks noGrp="1"/>
          </p:cNvSpPr>
          <p:nvPr>
            <p:ph type="ftr" sz="quarter" idx="11"/>
          </p:nvPr>
        </p:nvSpPr>
        <p:spPr>
          <a:xfrm>
            <a:off x="3028950" y="6356351"/>
            <a:ext cx="3086100" cy="365125"/>
          </a:xfrm>
          <a:prstGeom prst="rect">
            <a:avLst/>
          </a:prstGeom>
        </p:spPr>
        <p:txBody>
          <a:bodyPr/>
          <a:lstStyle/>
          <a:p>
            <a:pPr>
              <a:defRPr/>
            </a:pPr>
            <a:endParaRPr lang="es-ES_tradnl"/>
          </a:p>
        </p:txBody>
      </p:sp>
      <p:sp>
        <p:nvSpPr>
          <p:cNvPr id="4" name="Marcador de número de diapositiva 3"/>
          <p:cNvSpPr>
            <a:spLocks noGrp="1"/>
          </p:cNvSpPr>
          <p:nvPr>
            <p:ph type="sldNum" sz="quarter" idx="12"/>
          </p:nvPr>
        </p:nvSpPr>
        <p:spPr>
          <a:xfrm>
            <a:off x="6457950" y="6356351"/>
            <a:ext cx="2057400" cy="365125"/>
          </a:xfrm>
          <a:prstGeom prst="rect">
            <a:avLst/>
          </a:prstGeom>
        </p:spPr>
        <p:txBody>
          <a:bodyPr/>
          <a:lstStyle/>
          <a:p>
            <a:pPr>
              <a:defRPr/>
            </a:pPr>
            <a:fld id="{B3E41B62-2569-4A6E-93CE-2C1EE344A96C}" type="slidenum">
              <a:rPr lang="es-ES_tradnl" smtClean="0"/>
              <a:pPr>
                <a:defRPr/>
              </a:pPr>
              <a:t>‹#›</a:t>
            </a:fld>
            <a:endParaRPr lang="es-ES_tradnl"/>
          </a:p>
        </p:txBody>
      </p:sp>
    </p:spTree>
    <p:extLst>
      <p:ext uri="{BB962C8B-B14F-4D97-AF65-F5344CB8AC3E}">
        <p14:creationId xmlns:p14="http://schemas.microsoft.com/office/powerpoint/2010/main" val="495943544"/>
      </p:ext>
    </p:extLst>
  </p:cSld>
  <p:clrMapOvr>
    <a:masterClrMapping/>
  </p:clrMapOvr>
  <p:transition spd="med">
    <p:comb/>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a:prstGeom prst="rect">
            <a:avLst/>
          </a:prstGeom>
        </p:spPr>
        <p:txBody>
          <a:bodyPr anchor="b"/>
          <a:lstStyle>
            <a:lvl1pPr>
              <a:defRPr sz="2400"/>
            </a:lvl1pPr>
          </a:lstStyle>
          <a:p>
            <a:r>
              <a:rPr lang="es-ES"/>
              <a:t>Haga clic para modificar el estilo de título del patrón</a:t>
            </a:r>
            <a:endParaRPr lang="es-VE"/>
          </a:p>
        </p:txBody>
      </p:sp>
      <p:sp>
        <p:nvSpPr>
          <p:cNvPr id="3" name="Marcador de contenido 2"/>
          <p:cNvSpPr>
            <a:spLocks noGrp="1"/>
          </p:cNvSpPr>
          <p:nvPr>
            <p:ph idx="1"/>
          </p:nvPr>
        </p:nvSpPr>
        <p:spPr>
          <a:xfrm>
            <a:off x="3887391" y="987426"/>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4" name="Marcador de texto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5" name="Marcador de fecha 4"/>
          <p:cNvSpPr>
            <a:spLocks noGrp="1"/>
          </p:cNvSpPr>
          <p:nvPr>
            <p:ph type="dt" sz="half" idx="10"/>
          </p:nvPr>
        </p:nvSpPr>
        <p:spPr>
          <a:xfrm>
            <a:off x="628650" y="6356351"/>
            <a:ext cx="2057400" cy="365125"/>
          </a:xfrm>
          <a:prstGeom prst="rect">
            <a:avLst/>
          </a:prstGeom>
        </p:spPr>
        <p:txBody>
          <a:bodyPr/>
          <a:lstStyle/>
          <a:p>
            <a:pPr>
              <a:defRPr/>
            </a:pPr>
            <a:endParaRPr lang="es-ES_tradnl"/>
          </a:p>
        </p:txBody>
      </p:sp>
      <p:sp>
        <p:nvSpPr>
          <p:cNvPr id="6" name="Marcador de pie de página 5"/>
          <p:cNvSpPr>
            <a:spLocks noGrp="1"/>
          </p:cNvSpPr>
          <p:nvPr>
            <p:ph type="ftr" sz="quarter" idx="11"/>
          </p:nvPr>
        </p:nvSpPr>
        <p:spPr>
          <a:xfrm>
            <a:off x="3028950" y="6356351"/>
            <a:ext cx="3086100" cy="365125"/>
          </a:xfrm>
          <a:prstGeom prst="rect">
            <a:avLst/>
          </a:prstGeom>
        </p:spPr>
        <p:txBody>
          <a:bodyPr/>
          <a:lstStyle/>
          <a:p>
            <a:pPr>
              <a:defRPr/>
            </a:pPr>
            <a:endParaRPr lang="es-ES_tradnl"/>
          </a:p>
        </p:txBody>
      </p:sp>
      <p:sp>
        <p:nvSpPr>
          <p:cNvPr id="7" name="Marcador de número de diapositiva 6"/>
          <p:cNvSpPr>
            <a:spLocks noGrp="1"/>
          </p:cNvSpPr>
          <p:nvPr>
            <p:ph type="sldNum" sz="quarter" idx="12"/>
          </p:nvPr>
        </p:nvSpPr>
        <p:spPr>
          <a:xfrm>
            <a:off x="6457950" y="6356351"/>
            <a:ext cx="2057400" cy="365125"/>
          </a:xfrm>
          <a:prstGeom prst="rect">
            <a:avLst/>
          </a:prstGeom>
        </p:spPr>
        <p:txBody>
          <a:bodyPr/>
          <a:lstStyle/>
          <a:p>
            <a:pPr>
              <a:defRPr/>
            </a:pPr>
            <a:fld id="{B9B538D0-E49F-4289-99FE-990F17E7E051}" type="slidenum">
              <a:rPr lang="es-ES_tradnl" smtClean="0"/>
              <a:pPr>
                <a:defRPr/>
              </a:pPr>
              <a:t>‹#›</a:t>
            </a:fld>
            <a:endParaRPr lang="es-ES_tradnl"/>
          </a:p>
        </p:txBody>
      </p:sp>
    </p:spTree>
    <p:extLst>
      <p:ext uri="{BB962C8B-B14F-4D97-AF65-F5344CB8AC3E}">
        <p14:creationId xmlns:p14="http://schemas.microsoft.com/office/powerpoint/2010/main" val="1754681066"/>
      </p:ext>
    </p:extLst>
  </p:cSld>
  <p:clrMapOvr>
    <a:masterClrMapping/>
  </p:clrMapOvr>
  <p:transition spd="med">
    <p:comb/>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a:prstGeom prst="rect">
            <a:avLst/>
          </a:prstGeom>
        </p:spPr>
        <p:txBody>
          <a:bodyPr anchor="b"/>
          <a:lstStyle>
            <a:lvl1pPr>
              <a:defRPr sz="2400"/>
            </a:lvl1pPr>
          </a:lstStyle>
          <a:p>
            <a:r>
              <a:rPr lang="es-ES"/>
              <a:t>Haga clic para modificar el estilo de título del patrón</a:t>
            </a:r>
            <a:endParaRPr lang="es-VE"/>
          </a:p>
        </p:txBody>
      </p:sp>
      <p:sp>
        <p:nvSpPr>
          <p:cNvPr id="3" name="Marcador de posición de imagen 2"/>
          <p:cNvSpPr>
            <a:spLocks noGrp="1"/>
          </p:cNvSpPr>
          <p:nvPr>
            <p:ph type="pic" idx="1"/>
          </p:nvPr>
        </p:nvSpPr>
        <p:spPr>
          <a:xfrm>
            <a:off x="3887391" y="987426"/>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VE"/>
          </a:p>
        </p:txBody>
      </p:sp>
      <p:sp>
        <p:nvSpPr>
          <p:cNvPr id="4" name="Marcador de texto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el estilo de texto del patrón</a:t>
            </a:r>
          </a:p>
        </p:txBody>
      </p:sp>
      <p:sp>
        <p:nvSpPr>
          <p:cNvPr id="5" name="Marcador de fecha 4"/>
          <p:cNvSpPr>
            <a:spLocks noGrp="1"/>
          </p:cNvSpPr>
          <p:nvPr>
            <p:ph type="dt" sz="half" idx="10"/>
          </p:nvPr>
        </p:nvSpPr>
        <p:spPr>
          <a:xfrm>
            <a:off x="628650" y="6356351"/>
            <a:ext cx="2057400" cy="365125"/>
          </a:xfrm>
          <a:prstGeom prst="rect">
            <a:avLst/>
          </a:prstGeom>
        </p:spPr>
        <p:txBody>
          <a:bodyPr/>
          <a:lstStyle/>
          <a:p>
            <a:pPr>
              <a:defRPr/>
            </a:pPr>
            <a:endParaRPr lang="es-ES_tradnl"/>
          </a:p>
        </p:txBody>
      </p:sp>
      <p:sp>
        <p:nvSpPr>
          <p:cNvPr id="6" name="Marcador de pie de página 5"/>
          <p:cNvSpPr>
            <a:spLocks noGrp="1"/>
          </p:cNvSpPr>
          <p:nvPr>
            <p:ph type="ftr" sz="quarter" idx="11"/>
          </p:nvPr>
        </p:nvSpPr>
        <p:spPr>
          <a:xfrm>
            <a:off x="3028950" y="6356351"/>
            <a:ext cx="3086100" cy="365125"/>
          </a:xfrm>
          <a:prstGeom prst="rect">
            <a:avLst/>
          </a:prstGeom>
        </p:spPr>
        <p:txBody>
          <a:bodyPr/>
          <a:lstStyle/>
          <a:p>
            <a:pPr>
              <a:defRPr/>
            </a:pPr>
            <a:endParaRPr lang="es-ES_tradnl"/>
          </a:p>
        </p:txBody>
      </p:sp>
      <p:sp>
        <p:nvSpPr>
          <p:cNvPr id="7" name="Marcador de número de diapositiva 6"/>
          <p:cNvSpPr>
            <a:spLocks noGrp="1"/>
          </p:cNvSpPr>
          <p:nvPr>
            <p:ph type="sldNum" sz="quarter" idx="12"/>
          </p:nvPr>
        </p:nvSpPr>
        <p:spPr>
          <a:xfrm>
            <a:off x="6457950" y="6356351"/>
            <a:ext cx="2057400" cy="365125"/>
          </a:xfrm>
          <a:prstGeom prst="rect">
            <a:avLst/>
          </a:prstGeom>
        </p:spPr>
        <p:txBody>
          <a:bodyPr/>
          <a:lstStyle/>
          <a:p>
            <a:pPr>
              <a:defRPr/>
            </a:pPr>
            <a:fld id="{92FBBC33-773B-46DD-AC0E-4A669CE012E3}" type="slidenum">
              <a:rPr lang="es-ES_tradnl" smtClean="0"/>
              <a:pPr>
                <a:defRPr/>
              </a:pPr>
              <a:t>‹#›</a:t>
            </a:fld>
            <a:endParaRPr lang="es-ES_tradnl"/>
          </a:p>
        </p:txBody>
      </p:sp>
    </p:spTree>
    <p:extLst>
      <p:ext uri="{BB962C8B-B14F-4D97-AF65-F5344CB8AC3E}">
        <p14:creationId xmlns:p14="http://schemas.microsoft.com/office/powerpoint/2010/main" val="920187188"/>
      </p:ext>
    </p:extLst>
  </p:cSld>
  <p:clrMapOvr>
    <a:masterClrMapping/>
  </p:clrMapOvr>
  <p:transition spd="med">
    <p:comb/>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http://www.usb.ve/conocer/corporativa/archivos/logos/logo/logo.gif"/>
          <p:cNvPicPr>
            <a:picLocks noChangeAspect="1" noChangeArrowheads="1"/>
          </p:cNvPicPr>
          <p:nvPr userDrawn="1"/>
        </p:nvPicPr>
        <p:blipFill>
          <a:blip r:embed="rId1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115616" y="980728"/>
            <a:ext cx="7173442" cy="478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04968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transition spd="med">
    <p:comb/>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V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diagramLayout" Target="../diagrams/layout1.xml"/><Relationship Id="rId7" Type="http://schemas.openxmlformats.org/officeDocument/2006/relationships/image" Target="../media/image32.jpe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4.jpe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3" Type="http://schemas.openxmlformats.org/officeDocument/2006/relationships/image" Target="../media/image56.jpeg"/><Relationship Id="rId18" Type="http://schemas.openxmlformats.org/officeDocument/2006/relationships/image" Target="../media/image61.jpeg"/><Relationship Id="rId26" Type="http://schemas.openxmlformats.org/officeDocument/2006/relationships/image" Target="../media/image69.jpeg"/><Relationship Id="rId21" Type="http://schemas.openxmlformats.org/officeDocument/2006/relationships/image" Target="../media/image64.jpeg"/><Relationship Id="rId34" Type="http://schemas.openxmlformats.org/officeDocument/2006/relationships/image" Target="../media/image77.jpeg"/><Relationship Id="rId7" Type="http://schemas.openxmlformats.org/officeDocument/2006/relationships/image" Target="../media/image50.jpeg"/><Relationship Id="rId12" Type="http://schemas.openxmlformats.org/officeDocument/2006/relationships/image" Target="../media/image55.jpeg"/><Relationship Id="rId17" Type="http://schemas.openxmlformats.org/officeDocument/2006/relationships/image" Target="../media/image60.png"/><Relationship Id="rId25" Type="http://schemas.openxmlformats.org/officeDocument/2006/relationships/image" Target="../media/image68.jpeg"/><Relationship Id="rId33" Type="http://schemas.openxmlformats.org/officeDocument/2006/relationships/image" Target="../media/image76.jpeg"/><Relationship Id="rId38" Type="http://schemas.openxmlformats.org/officeDocument/2006/relationships/image" Target="../media/image81.jpeg"/><Relationship Id="rId2" Type="http://schemas.openxmlformats.org/officeDocument/2006/relationships/image" Target="../media/image45.jpeg"/><Relationship Id="rId16" Type="http://schemas.openxmlformats.org/officeDocument/2006/relationships/image" Target="../media/image59.jpeg"/><Relationship Id="rId20" Type="http://schemas.openxmlformats.org/officeDocument/2006/relationships/image" Target="../media/image63.png"/><Relationship Id="rId29" Type="http://schemas.openxmlformats.org/officeDocument/2006/relationships/image" Target="../media/image72.jpeg"/><Relationship Id="rId1" Type="http://schemas.openxmlformats.org/officeDocument/2006/relationships/slideLayout" Target="../slideLayouts/slideLayout7.xml"/><Relationship Id="rId6" Type="http://schemas.openxmlformats.org/officeDocument/2006/relationships/image" Target="../media/image49.jpeg"/><Relationship Id="rId11" Type="http://schemas.openxmlformats.org/officeDocument/2006/relationships/image" Target="../media/image54.jpeg"/><Relationship Id="rId24" Type="http://schemas.openxmlformats.org/officeDocument/2006/relationships/image" Target="../media/image67.jpeg"/><Relationship Id="rId32" Type="http://schemas.openxmlformats.org/officeDocument/2006/relationships/image" Target="../media/image75.jpeg"/><Relationship Id="rId37" Type="http://schemas.openxmlformats.org/officeDocument/2006/relationships/image" Target="../media/image80.jpeg"/><Relationship Id="rId5" Type="http://schemas.openxmlformats.org/officeDocument/2006/relationships/image" Target="../media/image48.jpeg"/><Relationship Id="rId15" Type="http://schemas.openxmlformats.org/officeDocument/2006/relationships/image" Target="../media/image58.jpeg"/><Relationship Id="rId23" Type="http://schemas.openxmlformats.org/officeDocument/2006/relationships/image" Target="../media/image66.png"/><Relationship Id="rId28" Type="http://schemas.openxmlformats.org/officeDocument/2006/relationships/image" Target="../media/image71.jpeg"/><Relationship Id="rId36" Type="http://schemas.openxmlformats.org/officeDocument/2006/relationships/image" Target="../media/image79.jpeg"/><Relationship Id="rId10" Type="http://schemas.openxmlformats.org/officeDocument/2006/relationships/image" Target="../media/image53.jpeg"/><Relationship Id="rId19" Type="http://schemas.openxmlformats.org/officeDocument/2006/relationships/image" Target="../media/image62.jpeg"/><Relationship Id="rId31" Type="http://schemas.openxmlformats.org/officeDocument/2006/relationships/image" Target="../media/image74.jpeg"/><Relationship Id="rId4" Type="http://schemas.openxmlformats.org/officeDocument/2006/relationships/image" Target="../media/image47.jpeg"/><Relationship Id="rId9" Type="http://schemas.openxmlformats.org/officeDocument/2006/relationships/image" Target="../media/image52.jpeg"/><Relationship Id="rId14" Type="http://schemas.openxmlformats.org/officeDocument/2006/relationships/image" Target="../media/image57.jpeg"/><Relationship Id="rId22" Type="http://schemas.openxmlformats.org/officeDocument/2006/relationships/image" Target="../media/image65.jpeg"/><Relationship Id="rId27" Type="http://schemas.openxmlformats.org/officeDocument/2006/relationships/image" Target="../media/image70.png"/><Relationship Id="rId30" Type="http://schemas.openxmlformats.org/officeDocument/2006/relationships/image" Target="../media/image73.png"/><Relationship Id="rId35" Type="http://schemas.openxmlformats.org/officeDocument/2006/relationships/image" Target="../media/image78.png"/><Relationship Id="rId8" Type="http://schemas.openxmlformats.org/officeDocument/2006/relationships/image" Target="../media/image51.jpeg"/><Relationship Id="rId3" Type="http://schemas.openxmlformats.org/officeDocument/2006/relationships/image" Target="../media/image46.jpeg"/></Relationships>
</file>

<file path=ppt/slides/_rels/slide17.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video" Target="file:///C:\Users\Ursula\Downloads\Universidad%20Sim&#243;n%20Bol&#237;var%20en%20minuto%20y%20medio.mp4" TargetMode="External"/><Relationship Id="rId7" Type="http://schemas.openxmlformats.org/officeDocument/2006/relationships/notesSlide" Target="../notesSlides/notesSlide9.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slideLayout" Target="../slideLayouts/slideLayout7.xml"/><Relationship Id="rId11" Type="http://schemas.openxmlformats.org/officeDocument/2006/relationships/image" Target="../media/image85.png"/><Relationship Id="rId5" Type="http://schemas.openxmlformats.org/officeDocument/2006/relationships/video" Target="../media/media2.mp4"/><Relationship Id="rId10" Type="http://schemas.openxmlformats.org/officeDocument/2006/relationships/image" Target="../media/image84.png"/><Relationship Id="rId4" Type="http://schemas.microsoft.com/office/2007/relationships/media" Target="../media/media2.mp4"/><Relationship Id="rId9" Type="http://schemas.openxmlformats.org/officeDocument/2006/relationships/image" Target="../media/image83.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gi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15.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ángulo 9"/>
          <p:cNvSpPr/>
          <p:nvPr/>
        </p:nvSpPr>
        <p:spPr>
          <a:xfrm>
            <a:off x="0" y="0"/>
            <a:ext cx="91440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grpSp>
        <p:nvGrpSpPr>
          <p:cNvPr id="2" name="Group 8"/>
          <p:cNvGrpSpPr>
            <a:grpSpLocks/>
          </p:cNvGrpSpPr>
          <p:nvPr/>
        </p:nvGrpSpPr>
        <p:grpSpPr bwMode="auto">
          <a:xfrm>
            <a:off x="0" y="5302250"/>
            <a:ext cx="9144000" cy="142875"/>
            <a:chOff x="0" y="3249"/>
            <a:chExt cx="5760" cy="90"/>
          </a:xfrm>
        </p:grpSpPr>
        <p:sp>
          <p:nvSpPr>
            <p:cNvPr id="2053" name="Line 5"/>
            <p:cNvSpPr>
              <a:spLocks noChangeShapeType="1"/>
            </p:cNvSpPr>
            <p:nvPr/>
          </p:nvSpPr>
          <p:spPr bwMode="auto">
            <a:xfrm>
              <a:off x="0" y="3249"/>
              <a:ext cx="5760" cy="0"/>
            </a:xfrm>
            <a:prstGeom prst="line">
              <a:avLst/>
            </a:prstGeom>
            <a:noFill/>
            <a:ln w="9525">
              <a:solidFill>
                <a:schemeClr val="bg1"/>
              </a:solidFill>
              <a:round/>
              <a:headEnd/>
              <a:tailEnd/>
            </a:ln>
          </p:spPr>
          <p:txBody>
            <a:bodyPr/>
            <a:lstStyle/>
            <a:p>
              <a:endParaRPr lang="es-VE" dirty="0"/>
            </a:p>
          </p:txBody>
        </p:sp>
        <p:sp>
          <p:nvSpPr>
            <p:cNvPr id="2054" name="Line 6"/>
            <p:cNvSpPr>
              <a:spLocks noChangeShapeType="1"/>
            </p:cNvSpPr>
            <p:nvPr/>
          </p:nvSpPr>
          <p:spPr bwMode="auto">
            <a:xfrm>
              <a:off x="0" y="3294"/>
              <a:ext cx="5760" cy="0"/>
            </a:xfrm>
            <a:prstGeom prst="line">
              <a:avLst/>
            </a:prstGeom>
            <a:noFill/>
            <a:ln w="9525">
              <a:solidFill>
                <a:schemeClr val="bg1"/>
              </a:solidFill>
              <a:round/>
              <a:headEnd/>
              <a:tailEnd/>
            </a:ln>
          </p:spPr>
          <p:txBody>
            <a:bodyPr/>
            <a:lstStyle/>
            <a:p>
              <a:endParaRPr lang="es-VE" dirty="0"/>
            </a:p>
          </p:txBody>
        </p:sp>
        <p:sp>
          <p:nvSpPr>
            <p:cNvPr id="2055" name="Line 7"/>
            <p:cNvSpPr>
              <a:spLocks noChangeShapeType="1"/>
            </p:cNvSpPr>
            <p:nvPr/>
          </p:nvSpPr>
          <p:spPr bwMode="auto">
            <a:xfrm>
              <a:off x="0" y="3339"/>
              <a:ext cx="5760" cy="0"/>
            </a:xfrm>
            <a:prstGeom prst="line">
              <a:avLst/>
            </a:prstGeom>
            <a:noFill/>
            <a:ln w="9525">
              <a:solidFill>
                <a:schemeClr val="bg1"/>
              </a:solidFill>
              <a:round/>
              <a:headEnd/>
              <a:tailEnd/>
            </a:ln>
          </p:spPr>
          <p:txBody>
            <a:bodyPr/>
            <a:lstStyle/>
            <a:p>
              <a:endParaRPr lang="es-VE" dirty="0"/>
            </a:p>
          </p:txBody>
        </p:sp>
      </p:grpSp>
      <p:pic>
        <p:nvPicPr>
          <p:cNvPr id="8" name="Picture 6" descr="Resultado de imagen para Panorámica cromoveget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7676" y="665836"/>
            <a:ext cx="5808645" cy="2058057"/>
          </a:xfrm>
          <a:prstGeom prst="rect">
            <a:avLst/>
          </a:prstGeom>
          <a:noFill/>
          <a:ln w="3175">
            <a:solidFill>
              <a:schemeClr val="bg1"/>
            </a:solidFill>
            <a:miter lim="800000"/>
            <a:headEnd/>
            <a:tailEnd/>
          </a:ln>
          <a:effectLst>
            <a:outerShdw dist="107763" dir="2700000" algn="ctr" rotWithShape="0">
              <a:schemeClr val="tx2">
                <a:alpha val="50000"/>
              </a:schemeClr>
            </a:outerShdw>
          </a:effectLst>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1475656" y="2811107"/>
            <a:ext cx="6480720" cy="584775"/>
          </a:xfrm>
          <a:prstGeom prst="rect">
            <a:avLst/>
          </a:prstGeom>
          <a:noFill/>
          <a:effectLst>
            <a:outerShdw blurRad="152400" dist="1079500" dir="5400000" sx="90000" sy="-19000" rotWithShape="0">
              <a:prstClr val="black">
                <a:alpha val="70000"/>
              </a:prstClr>
            </a:outerShdw>
          </a:effectLst>
        </p:spPr>
        <p:txBody>
          <a:bodyPr wrap="square" rtlCol="0">
            <a:spAutoFit/>
          </a:bodyPr>
          <a:lstStyle/>
          <a:p>
            <a:r>
              <a:rPr lang="es-VE" sz="3200" b="1" u="none" spc="50" dirty="0">
                <a:ln w="0"/>
                <a:solidFill>
                  <a:schemeClr val="bg2"/>
                </a:solidFill>
                <a:effectLst>
                  <a:innerShdw blurRad="63500" dist="50800" dir="13500000">
                    <a:srgbClr val="000000">
                      <a:alpha val="50000"/>
                    </a:srgbClr>
                  </a:innerShdw>
                </a:effectLst>
                <a:latin typeface="Verdana" panose="020B0604030504040204" pitchFamily="34" charset="0"/>
                <a:ea typeface="Verdana" panose="020B0604030504040204" pitchFamily="34" charset="0"/>
                <a:cs typeface="Verdana" panose="020B0604030504040204" pitchFamily="34" charset="0"/>
              </a:rPr>
              <a:t>Universidad Simón Bolívar</a:t>
            </a:r>
          </a:p>
        </p:txBody>
      </p:sp>
      <p:pic>
        <p:nvPicPr>
          <p:cNvPr id="4100" name="Picture 4" descr="Resultado de imagen para logo universidad simon boliva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1880" y="3483096"/>
            <a:ext cx="2223735" cy="14793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rcRect l="13998" r="6003"/>
          <a:stretch>
            <a:fillRect/>
          </a:stretch>
        </p:blipFill>
        <p:spPr>
          <a:xfrm>
            <a:off x="5868143" y="0"/>
            <a:ext cx="2880323" cy="6858000"/>
          </a:xfrm>
          <a:prstGeom prst="rect">
            <a:avLst/>
          </a:prstGeom>
          <a:noFill/>
          <a:ln>
            <a:noFill/>
          </a:ln>
        </p:spPr>
      </p:pic>
      <p:sp>
        <p:nvSpPr>
          <p:cNvPr id="6" name="Rectangle 5"/>
          <p:cNvSpPr/>
          <p:nvPr/>
        </p:nvSpPr>
        <p:spPr>
          <a:xfrm>
            <a:off x="6219821" y="20308"/>
            <a:ext cx="2376489" cy="6858000"/>
          </a:xfrm>
          <a:prstGeom prst="rect">
            <a:avLst/>
          </a:prstGeom>
          <a:solidFill>
            <a:srgbClr val="FFFFFF">
              <a:alpha val="39999"/>
            </a:srgbClr>
          </a:solidFill>
          <a:ln>
            <a:noFill/>
            <a:prstDash val="solid"/>
          </a:ln>
        </p:spPr>
        <p:txBody>
          <a:bodyPr vert="horz" wrap="none" lIns="91440" tIns="45720" rIns="91440" bIns="45720" anchor="ctr"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VE" sz="1800" b="0" i="0" u="sng" strike="noStrike" kern="1200" cap="none" spc="0" baseline="0">
              <a:solidFill>
                <a:srgbClr val="000000"/>
              </a:solidFill>
              <a:uFillTx/>
              <a:latin typeface="Arial"/>
            </a:endParaRPr>
          </a:p>
        </p:txBody>
      </p:sp>
      <p:pic>
        <p:nvPicPr>
          <p:cNvPr id="7" name="Picture 4" descr="Resultado de imagen para professor clipart"/>
          <p:cNvPicPr>
            <a:picLocks noChangeAspect="1"/>
          </p:cNvPicPr>
          <p:nvPr/>
        </p:nvPicPr>
        <p:blipFill>
          <a:blip r:embed="rId3" cstate="print"/>
          <a:srcRect l="13516" r="18026"/>
          <a:stretch>
            <a:fillRect/>
          </a:stretch>
        </p:blipFill>
        <p:spPr>
          <a:xfrm>
            <a:off x="6368018" y="2347283"/>
            <a:ext cx="2080095" cy="1504946"/>
          </a:xfrm>
          <a:prstGeom prst="rect">
            <a:avLst/>
          </a:prstGeom>
          <a:noFill/>
          <a:ln>
            <a:noFill/>
          </a:ln>
        </p:spPr>
      </p:pic>
      <p:sp>
        <p:nvSpPr>
          <p:cNvPr id="8" name="CuadroTexto 4"/>
          <p:cNvSpPr txBox="1"/>
          <p:nvPr/>
        </p:nvSpPr>
        <p:spPr>
          <a:xfrm>
            <a:off x="724268" y="260649"/>
            <a:ext cx="4572000" cy="2200604"/>
          </a:xfrm>
          <a:prstGeom prst="rect">
            <a:avLst/>
          </a:prstGeom>
          <a:solidFill>
            <a:srgbClr val="FFFF89">
              <a:alpha val="69804"/>
            </a:srgbClr>
          </a:solidFill>
          <a:ln>
            <a:noFill/>
          </a:ln>
          <a:effectLst/>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VE" sz="2000" b="1" i="0" u="none" strike="noStrike" kern="1200" cap="none" spc="0" baseline="0" dirty="0" err="1">
                <a:solidFill>
                  <a:srgbClr val="767171"/>
                </a:solidFill>
                <a:effectLst>
                  <a:outerShdw dist="38103" dir="5400000">
                    <a:srgbClr val="000000"/>
                  </a:outerShdw>
                </a:effectLst>
                <a:uFillTx/>
                <a:latin typeface="Arial"/>
              </a:rPr>
              <a:t>Faculty</a:t>
            </a:r>
            <a:r>
              <a:rPr lang="es-VE" sz="2000" b="0" i="0" u="none" strike="noStrike" kern="1200" cap="none" spc="0" baseline="0" dirty="0">
                <a:solidFill>
                  <a:srgbClr val="FAEE06"/>
                </a:solidFill>
                <a:uFillTx/>
                <a:latin typeface="Arial"/>
              </a:rPr>
              <a:t> </a:t>
            </a:r>
          </a:p>
          <a:p>
            <a:pPr marL="285750" marR="0" lvl="0" indent="-285750" algn="l" defTabSz="9144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en-US" sz="1600" b="0" i="0" u="none" strike="noStrike" kern="1200" cap="none" spc="0" baseline="0" dirty="0">
                <a:solidFill>
                  <a:srgbClr val="0D0D0D"/>
                </a:solidFill>
                <a:uFillTx/>
                <a:latin typeface="Arial"/>
              </a:rPr>
              <a:t>Total academic faculty staff 613 (2018)</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600" b="0" i="0" u="none" strike="noStrike" kern="1200" cap="none" spc="0" baseline="0" dirty="0">
                <a:solidFill>
                  <a:srgbClr val="0D0D0D"/>
                </a:solidFill>
                <a:uFillTx/>
                <a:latin typeface="Arial"/>
              </a:rPr>
              <a:t>54% of full time professors have PhD</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600" b="0" i="0" u="none" strike="noStrike" kern="1200" cap="none" spc="0" baseline="0" dirty="0">
                <a:solidFill>
                  <a:srgbClr val="0D0D0D"/>
                </a:solidFill>
                <a:uFillTx/>
                <a:latin typeface="Arial"/>
              </a:rPr>
              <a:t>Faculty is gender balanced</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600" b="0" i="0" u="none" strike="noStrike" kern="1200" cap="none" spc="0" baseline="0" dirty="0">
                <a:solidFill>
                  <a:srgbClr val="0D0D0D"/>
                </a:solidFill>
                <a:uFillTx/>
                <a:latin typeface="Arial"/>
              </a:rPr>
              <a:t>Responsibilities of faculty:</a:t>
            </a:r>
          </a:p>
          <a:p>
            <a:pPr marL="808036" marR="0" lvl="0" indent="180978"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600" b="0" i="0" u="none" strike="noStrike" kern="1200" cap="none" spc="0" baseline="0" dirty="0">
                <a:solidFill>
                  <a:srgbClr val="0D0D0D"/>
                </a:solidFill>
                <a:uFillTx/>
                <a:latin typeface="Arial"/>
              </a:rPr>
              <a:t>Teaching</a:t>
            </a:r>
          </a:p>
          <a:p>
            <a:pPr marL="808036" marR="0" lvl="0" indent="180978"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600" b="0" i="0" u="none" strike="noStrike" kern="1200" cap="none" spc="0" baseline="0" dirty="0">
                <a:solidFill>
                  <a:srgbClr val="0D0D0D"/>
                </a:solidFill>
                <a:uFillTx/>
                <a:latin typeface="Arial"/>
              </a:rPr>
              <a:t>Research and Development</a:t>
            </a:r>
          </a:p>
          <a:p>
            <a:pPr marL="808036" marR="0" lvl="0" indent="180978"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600" b="0" i="0" u="none" strike="noStrike" kern="1200" cap="none" spc="0" baseline="0" dirty="0">
                <a:solidFill>
                  <a:srgbClr val="0D0D0D"/>
                </a:solidFill>
                <a:uFillTx/>
                <a:latin typeface="Arial"/>
              </a:rPr>
              <a:t>University Outreach</a:t>
            </a:r>
            <a:endParaRPr lang="es-VE" sz="1800" b="0" i="0" u="sng" strike="noStrike" kern="1200" cap="none" spc="0" baseline="0" dirty="0">
              <a:solidFill>
                <a:srgbClr val="000000"/>
              </a:solidFill>
              <a:uFillTx/>
              <a:latin typeface="Arial"/>
            </a:endParaRPr>
          </a:p>
        </p:txBody>
      </p:sp>
      <p:graphicFrame>
        <p:nvGraphicFramePr>
          <p:cNvPr id="9" name="Chart 8">
            <a:extLst>
              <a:ext uri="{FF2B5EF4-FFF2-40B4-BE49-F238E27FC236}">
                <a16:creationId xmlns:a16="http://schemas.microsoft.com/office/drawing/2014/main" id="{9A231055-C038-4E6F-BF2B-7ECD96823821}"/>
              </a:ext>
            </a:extLst>
          </p:cNvPr>
          <p:cNvGraphicFramePr>
            <a:graphicFrameLocks/>
          </p:cNvGraphicFramePr>
          <p:nvPr>
            <p:extLst>
              <p:ext uri="{D42A27DB-BD31-4B8C-83A1-F6EECF244321}">
                <p14:modId xmlns:p14="http://schemas.microsoft.com/office/powerpoint/2010/main" val="16294446"/>
              </p:ext>
            </p:extLst>
          </p:nvPr>
        </p:nvGraphicFramePr>
        <p:xfrm>
          <a:off x="742060" y="2564904"/>
          <a:ext cx="4572000" cy="4206732"/>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9">
            <a:extLst>
              <a:ext uri="{FF2B5EF4-FFF2-40B4-BE49-F238E27FC236}">
                <a16:creationId xmlns:a16="http://schemas.microsoft.com/office/drawing/2014/main" id="{7C8DA941-65CE-4EA9-8BCF-75FB8566E0B0}"/>
              </a:ext>
            </a:extLst>
          </p:cNvPr>
          <p:cNvSpPr>
            <a:spLocks noChangeArrowheads="1"/>
          </p:cNvSpPr>
          <p:nvPr/>
        </p:nvSpPr>
        <p:spPr bwMode="auto">
          <a:xfrm>
            <a:off x="0" y="1"/>
            <a:ext cx="6512644" cy="6858000"/>
          </a:xfrm>
          <a:prstGeom prst="rect">
            <a:avLst/>
          </a:prstGeom>
          <a:solidFill>
            <a:srgbClr val="FFFF99">
              <a:alpha val="81961"/>
            </a:srgbClr>
          </a:solidFill>
          <a:ln w="9525">
            <a:noFill/>
            <a:miter lim="800000"/>
            <a:headEnd/>
            <a:tailEnd/>
          </a:ln>
        </p:spPr>
        <p:txBody>
          <a:bodyPr wrap="none" anchor="ctr"/>
          <a:lstStyle/>
          <a:p>
            <a:endParaRPr lang="es-VE"/>
          </a:p>
        </p:txBody>
      </p:sp>
      <p:grpSp>
        <p:nvGrpSpPr>
          <p:cNvPr id="9" name="Group 5">
            <a:extLst>
              <a:ext uri="{FF2B5EF4-FFF2-40B4-BE49-F238E27FC236}">
                <a16:creationId xmlns:a16="http://schemas.microsoft.com/office/drawing/2014/main" id="{BFAC10AD-D9FF-4E08-B5CA-A569EDF6B033}"/>
              </a:ext>
            </a:extLst>
          </p:cNvPr>
          <p:cNvGrpSpPr>
            <a:grpSpLocks/>
          </p:cNvGrpSpPr>
          <p:nvPr/>
        </p:nvGrpSpPr>
        <p:grpSpPr bwMode="auto">
          <a:xfrm>
            <a:off x="6516688" y="0"/>
            <a:ext cx="142875" cy="6858000"/>
            <a:chOff x="4105" y="0"/>
            <a:chExt cx="90" cy="4320"/>
          </a:xfrm>
        </p:grpSpPr>
        <p:sp>
          <p:nvSpPr>
            <p:cNvPr id="10" name="Line 6">
              <a:extLst>
                <a:ext uri="{FF2B5EF4-FFF2-40B4-BE49-F238E27FC236}">
                  <a16:creationId xmlns:a16="http://schemas.microsoft.com/office/drawing/2014/main" id="{2C8124AA-6CF3-4B59-B34F-E5FD60070CD7}"/>
                </a:ext>
              </a:extLst>
            </p:cNvPr>
            <p:cNvSpPr>
              <a:spLocks noChangeShapeType="1"/>
            </p:cNvSpPr>
            <p:nvPr/>
          </p:nvSpPr>
          <p:spPr bwMode="auto">
            <a:xfrm>
              <a:off x="4105" y="0"/>
              <a:ext cx="0" cy="4320"/>
            </a:xfrm>
            <a:prstGeom prst="line">
              <a:avLst/>
            </a:prstGeom>
            <a:noFill/>
            <a:ln w="28575">
              <a:solidFill>
                <a:schemeClr val="bg2">
                  <a:lumMod val="50000"/>
                </a:schemeClr>
              </a:solidFill>
              <a:round/>
              <a:headEnd/>
              <a:tailEnd/>
            </a:ln>
          </p:spPr>
          <p:txBody>
            <a:bodyPr/>
            <a:lstStyle/>
            <a:p>
              <a:endParaRPr lang="es-VE"/>
            </a:p>
          </p:txBody>
        </p:sp>
        <p:sp>
          <p:nvSpPr>
            <p:cNvPr id="11" name="Line 7">
              <a:extLst>
                <a:ext uri="{FF2B5EF4-FFF2-40B4-BE49-F238E27FC236}">
                  <a16:creationId xmlns:a16="http://schemas.microsoft.com/office/drawing/2014/main" id="{2D80482E-0F9F-4D57-874C-EFEBCA1AF3D9}"/>
                </a:ext>
              </a:extLst>
            </p:cNvPr>
            <p:cNvSpPr>
              <a:spLocks noChangeShapeType="1"/>
            </p:cNvSpPr>
            <p:nvPr/>
          </p:nvSpPr>
          <p:spPr bwMode="auto">
            <a:xfrm>
              <a:off x="4150" y="0"/>
              <a:ext cx="0" cy="4320"/>
            </a:xfrm>
            <a:prstGeom prst="line">
              <a:avLst/>
            </a:prstGeom>
            <a:noFill/>
            <a:ln w="28575">
              <a:solidFill>
                <a:schemeClr val="bg2">
                  <a:lumMod val="50000"/>
                </a:schemeClr>
              </a:solidFill>
              <a:round/>
              <a:headEnd/>
              <a:tailEnd/>
            </a:ln>
          </p:spPr>
          <p:txBody>
            <a:bodyPr/>
            <a:lstStyle/>
            <a:p>
              <a:endParaRPr lang="es-VE"/>
            </a:p>
          </p:txBody>
        </p:sp>
        <p:sp>
          <p:nvSpPr>
            <p:cNvPr id="12" name="Line 8">
              <a:extLst>
                <a:ext uri="{FF2B5EF4-FFF2-40B4-BE49-F238E27FC236}">
                  <a16:creationId xmlns:a16="http://schemas.microsoft.com/office/drawing/2014/main" id="{947BCD1F-8021-484C-BB48-0A81090ED6BD}"/>
                </a:ext>
              </a:extLst>
            </p:cNvPr>
            <p:cNvSpPr>
              <a:spLocks noChangeShapeType="1"/>
            </p:cNvSpPr>
            <p:nvPr/>
          </p:nvSpPr>
          <p:spPr bwMode="auto">
            <a:xfrm>
              <a:off x="4195" y="0"/>
              <a:ext cx="0" cy="4320"/>
            </a:xfrm>
            <a:prstGeom prst="line">
              <a:avLst/>
            </a:prstGeom>
            <a:noFill/>
            <a:ln w="28575">
              <a:solidFill>
                <a:schemeClr val="bg2">
                  <a:lumMod val="50000"/>
                </a:schemeClr>
              </a:solidFill>
              <a:round/>
              <a:headEnd/>
              <a:tailEnd/>
            </a:ln>
          </p:spPr>
          <p:txBody>
            <a:bodyPr/>
            <a:lstStyle/>
            <a:p>
              <a:endParaRPr lang="es-VE"/>
            </a:p>
          </p:txBody>
        </p:sp>
      </p:grpSp>
      <p:sp>
        <p:nvSpPr>
          <p:cNvPr id="2" name="Rectángulo 40">
            <a:extLst>
              <a:ext uri="{FF2B5EF4-FFF2-40B4-BE49-F238E27FC236}">
                <a16:creationId xmlns:a16="http://schemas.microsoft.com/office/drawing/2014/main" id="{5C7BC85A-CB73-40EA-B964-D155D71B855D}"/>
              </a:ext>
            </a:extLst>
          </p:cNvPr>
          <p:cNvSpPr/>
          <p:nvPr/>
        </p:nvSpPr>
        <p:spPr bwMode="auto">
          <a:xfrm>
            <a:off x="1" y="285649"/>
            <a:ext cx="8388424" cy="151216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VE" sz="1800" b="0" i="0" u="sng" strike="noStrike" cap="none" normalizeH="0" baseline="0">
              <a:ln>
                <a:noFill/>
              </a:ln>
              <a:solidFill>
                <a:schemeClr val="tx1"/>
              </a:solidFill>
              <a:effectLst/>
              <a:latin typeface="Arial" charset="0"/>
            </a:endParaRPr>
          </a:p>
        </p:txBody>
      </p:sp>
      <p:sp>
        <p:nvSpPr>
          <p:cNvPr id="3" name="CuadroTexto 53">
            <a:extLst>
              <a:ext uri="{FF2B5EF4-FFF2-40B4-BE49-F238E27FC236}">
                <a16:creationId xmlns:a16="http://schemas.microsoft.com/office/drawing/2014/main" id="{95AF2C5D-7DDD-4D0C-B82D-B405C1083F4A}"/>
              </a:ext>
            </a:extLst>
          </p:cNvPr>
          <p:cNvSpPr txBox="1"/>
          <p:nvPr/>
        </p:nvSpPr>
        <p:spPr>
          <a:xfrm>
            <a:off x="26743" y="1292391"/>
            <a:ext cx="5232644" cy="523220"/>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endParaRPr lang="en-GB" sz="2800" u="none" dirty="0">
              <a:solidFill>
                <a:srgbClr val="FFC000"/>
              </a:solidFill>
            </a:endParaRPr>
          </a:p>
        </p:txBody>
      </p:sp>
      <p:sp>
        <p:nvSpPr>
          <p:cNvPr id="4" name="CuadroTexto 41">
            <a:extLst>
              <a:ext uri="{FF2B5EF4-FFF2-40B4-BE49-F238E27FC236}">
                <a16:creationId xmlns:a16="http://schemas.microsoft.com/office/drawing/2014/main" id="{F54C320F-87BD-421E-B7CF-20FF6059C3C1}"/>
              </a:ext>
            </a:extLst>
          </p:cNvPr>
          <p:cNvSpPr txBox="1"/>
          <p:nvPr/>
        </p:nvSpPr>
        <p:spPr>
          <a:xfrm>
            <a:off x="11470" y="764704"/>
            <a:ext cx="4673600" cy="646331"/>
          </a:xfrm>
          <a:prstGeom prst="rect">
            <a:avLst/>
          </a:prstGeom>
          <a:noFill/>
        </p:spPr>
        <p:txBody>
          <a:bodyPr wrap="square" rtlCol="0">
            <a:spAutoFit/>
          </a:bodyPr>
          <a:lstStyle/>
          <a:p>
            <a:r>
              <a:rPr lang="es-VE" sz="3600" u="none" spc="100" dirty="0">
                <a:solidFill>
                  <a:schemeClr val="bg2">
                    <a:lumMod val="10000"/>
                  </a:schemeClr>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cs typeface="Arial Unicode MS" panose="020B0604020202020204" pitchFamily="34" charset="-128"/>
              </a:rPr>
              <a:t>Social </a:t>
            </a:r>
            <a:r>
              <a:rPr lang="es-VE" sz="3600" u="none" spc="100" dirty="0" err="1">
                <a:solidFill>
                  <a:schemeClr val="bg2">
                    <a:lumMod val="10000"/>
                  </a:schemeClr>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cs typeface="Arial Unicode MS" panose="020B0604020202020204" pitchFamily="34" charset="-128"/>
              </a:rPr>
              <a:t>responsibility</a:t>
            </a:r>
            <a:endParaRPr lang="es-VE" sz="3600" u="none" spc="100" dirty="0">
              <a:solidFill>
                <a:schemeClr val="bg2">
                  <a:lumMod val="10000"/>
                </a:schemeClr>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cs typeface="Arial Unicode MS" panose="020B0604020202020204" pitchFamily="34" charset="-128"/>
            </a:endParaRPr>
          </a:p>
        </p:txBody>
      </p:sp>
      <p:pic>
        <p:nvPicPr>
          <p:cNvPr id="2050" name="Picture 2">
            <a:extLst>
              <a:ext uri="{FF2B5EF4-FFF2-40B4-BE49-F238E27FC236}">
                <a16:creationId xmlns:a16="http://schemas.microsoft.com/office/drawing/2014/main" id="{28136629-79C8-4D9B-9BDE-25F2C0D3F0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042"/>
          <a:stretch/>
        </p:blipFill>
        <p:spPr bwMode="auto">
          <a:xfrm>
            <a:off x="5724128" y="391624"/>
            <a:ext cx="2513856" cy="1237176"/>
          </a:xfrm>
          <a:prstGeom prst="rect">
            <a:avLst/>
          </a:prstGeom>
          <a:effectLst>
            <a:outerShdw dist="1016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243CC8B-AD46-46D6-B7E4-33DDD6EE93CF}"/>
              </a:ext>
            </a:extLst>
          </p:cNvPr>
          <p:cNvPicPr>
            <a:picLocks noChangeAspect="1"/>
          </p:cNvPicPr>
          <p:nvPr/>
        </p:nvPicPr>
        <p:blipFill rotWithShape="1">
          <a:blip r:embed="rId3"/>
          <a:srcRect l="31017" t="12299" r="26325" b="13146"/>
          <a:stretch/>
        </p:blipFill>
        <p:spPr>
          <a:xfrm>
            <a:off x="6805242" y="1872657"/>
            <a:ext cx="1979634" cy="1774845"/>
          </a:xfrm>
          <a:prstGeom prst="rect">
            <a:avLst/>
          </a:prstGeom>
          <a:effectLst>
            <a:outerShdw dist="101600" dir="2700000" algn="tl" rotWithShape="0">
              <a:prstClr val="black">
                <a:alpha val="40000"/>
              </a:prstClr>
            </a:outerShdw>
          </a:effectLst>
        </p:spPr>
      </p:pic>
      <p:pic>
        <p:nvPicPr>
          <p:cNvPr id="13" name="Picture 12">
            <a:extLst>
              <a:ext uri="{FF2B5EF4-FFF2-40B4-BE49-F238E27FC236}">
                <a16:creationId xmlns:a16="http://schemas.microsoft.com/office/drawing/2014/main" id="{B8067608-3944-491A-99C1-4569F89BFF4A}"/>
              </a:ext>
            </a:extLst>
          </p:cNvPr>
          <p:cNvPicPr>
            <a:picLocks noChangeAspect="1"/>
          </p:cNvPicPr>
          <p:nvPr/>
        </p:nvPicPr>
        <p:blipFill rotWithShape="1">
          <a:blip r:embed="rId4"/>
          <a:srcRect b="16728"/>
          <a:stretch/>
        </p:blipFill>
        <p:spPr>
          <a:xfrm>
            <a:off x="6806482" y="3829989"/>
            <a:ext cx="1978394" cy="2924377"/>
          </a:xfrm>
          <a:prstGeom prst="rect">
            <a:avLst/>
          </a:prstGeom>
          <a:effectLst>
            <a:outerShdw dist="101600" dir="2700000" algn="tl" rotWithShape="0">
              <a:prstClr val="black">
                <a:alpha val="40000"/>
              </a:prstClr>
            </a:outerShdw>
          </a:effectLst>
        </p:spPr>
      </p:pic>
      <p:cxnSp>
        <p:nvCxnSpPr>
          <p:cNvPr id="15" name="Conector recto 37">
            <a:extLst>
              <a:ext uri="{FF2B5EF4-FFF2-40B4-BE49-F238E27FC236}">
                <a16:creationId xmlns:a16="http://schemas.microsoft.com/office/drawing/2014/main" id="{7E3B8D43-3589-4EE8-AA0E-12DFF7552ADC}"/>
              </a:ext>
            </a:extLst>
          </p:cNvPr>
          <p:cNvCxnSpPr/>
          <p:nvPr/>
        </p:nvCxnSpPr>
        <p:spPr>
          <a:xfrm>
            <a:off x="0" y="1340768"/>
            <a:ext cx="5940152"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CB6314E-6FAC-4297-AA62-707B5131BE23}"/>
              </a:ext>
            </a:extLst>
          </p:cNvPr>
          <p:cNvSpPr txBox="1"/>
          <p:nvPr/>
        </p:nvSpPr>
        <p:spPr>
          <a:xfrm>
            <a:off x="359124" y="2025127"/>
            <a:ext cx="5725041" cy="4031873"/>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GB" u="none" dirty="0"/>
              <a:t>Design and construction of a respirator prototype, based on the MIT </a:t>
            </a:r>
            <a:r>
              <a:rPr lang="en-GB" u="none" dirty="0" err="1"/>
              <a:t>model</a:t>
            </a:r>
            <a:r>
              <a:rPr lang="en-GB" i="1" u="none" baseline="30000" dirty="0" err="1"/>
              <a:t>a</a:t>
            </a:r>
            <a:endParaRPr lang="en-GB" i="1" u="none" baseline="30000" dirty="0"/>
          </a:p>
          <a:p>
            <a:pPr marL="285750" indent="-285750">
              <a:spcAft>
                <a:spcPts val="1200"/>
              </a:spcAft>
              <a:buFont typeface="Arial" panose="020B0604020202020204" pitchFamily="34" charset="0"/>
              <a:buChar char="•"/>
            </a:pPr>
            <a:r>
              <a:rPr lang="en-GB" u="none" dirty="0"/>
              <a:t>Design and construction of the </a:t>
            </a:r>
            <a:r>
              <a:rPr lang="en-US" dirty="0">
                <a:solidFill>
                  <a:srgbClr val="000000"/>
                </a:solidFill>
                <a:latin typeface="Arial" panose="020B0604020202020204" pitchFamily="34" charset="0"/>
              </a:rPr>
              <a:t>“Cube de Vie,” </a:t>
            </a:r>
            <a:r>
              <a:rPr lang="en-GB" u="none" dirty="0"/>
              <a:t>a redesign of the “aerosol box” aimed to reduce the health care provider’s risk of infection while working with COVID 19 </a:t>
            </a:r>
            <a:r>
              <a:rPr lang="en-GB" u="none" dirty="0" err="1"/>
              <a:t>patients</a:t>
            </a:r>
            <a:r>
              <a:rPr lang="en-GB" i="1" u="none" baseline="30000" dirty="0" err="1"/>
              <a:t>b</a:t>
            </a:r>
            <a:endParaRPr lang="en-GB" i="1" u="none" dirty="0"/>
          </a:p>
          <a:p>
            <a:pPr marL="285750" indent="-285750">
              <a:spcAft>
                <a:spcPts val="1200"/>
              </a:spcAft>
              <a:buFont typeface="Arial" panose="020B0604020202020204" pitchFamily="34" charset="0"/>
              <a:buChar char="•"/>
            </a:pPr>
            <a:r>
              <a:rPr lang="en-GB" u="none" dirty="0"/>
              <a:t>Design and construction of electrolytic hypochlorite solution generators, for disinfection purposes</a:t>
            </a:r>
          </a:p>
          <a:p>
            <a:pPr marL="285750" indent="-285750">
              <a:spcAft>
                <a:spcPts val="1200"/>
              </a:spcAft>
              <a:buFont typeface="Arial" panose="020B0604020202020204" pitchFamily="34" charset="0"/>
              <a:buChar char="•"/>
            </a:pPr>
            <a:r>
              <a:rPr lang="en-GB" u="none" dirty="0"/>
              <a:t>Distribution of electrolytic hypochlorite generators to 12 health care institutions</a:t>
            </a:r>
          </a:p>
          <a:p>
            <a:pPr marL="285750" indent="-285750">
              <a:spcAft>
                <a:spcPts val="1200"/>
              </a:spcAft>
              <a:buFont typeface="Arial" panose="020B0604020202020204" pitchFamily="34" charset="0"/>
              <a:buChar char="•"/>
            </a:pPr>
            <a:r>
              <a:rPr lang="en-GB" u="none" dirty="0"/>
              <a:t>Donation of hypochlorite solutions to public health care institutions </a:t>
            </a:r>
          </a:p>
        </p:txBody>
      </p:sp>
      <p:sp>
        <p:nvSpPr>
          <p:cNvPr id="16" name="TextBox 15">
            <a:extLst>
              <a:ext uri="{FF2B5EF4-FFF2-40B4-BE49-F238E27FC236}">
                <a16:creationId xmlns:a16="http://schemas.microsoft.com/office/drawing/2014/main" id="{53F75DE5-2D2F-4FF5-9937-C0E1595D178E}"/>
              </a:ext>
            </a:extLst>
          </p:cNvPr>
          <p:cNvSpPr txBox="1"/>
          <p:nvPr/>
        </p:nvSpPr>
        <p:spPr>
          <a:xfrm>
            <a:off x="359124" y="6309320"/>
            <a:ext cx="5725044" cy="461665"/>
          </a:xfrm>
          <a:prstGeom prst="rect">
            <a:avLst/>
          </a:prstGeom>
          <a:noFill/>
        </p:spPr>
        <p:txBody>
          <a:bodyPr wrap="square" rtlCol="0">
            <a:spAutoFit/>
          </a:bodyPr>
          <a:lstStyle/>
          <a:p>
            <a:r>
              <a:rPr lang="en-GB" sz="1200" i="1" u="none" baseline="30000" dirty="0"/>
              <a:t>a </a:t>
            </a:r>
            <a:r>
              <a:rPr lang="en-GB" sz="1200" i="1" u="none" dirty="0"/>
              <a:t>Project developed in cooperation with </a:t>
            </a:r>
            <a:r>
              <a:rPr lang="en-GB" sz="1200" i="1" u="none" dirty="0" err="1"/>
              <a:t>Clíinica</a:t>
            </a:r>
            <a:r>
              <a:rPr lang="en-GB" sz="1200" i="1" u="none" dirty="0"/>
              <a:t> </a:t>
            </a:r>
            <a:r>
              <a:rPr lang="en-GB" sz="1200" i="1" u="none" dirty="0" err="1"/>
              <a:t>Metrolopitana</a:t>
            </a:r>
            <a:endParaRPr lang="en-GB" sz="1200" i="1" u="none" dirty="0"/>
          </a:p>
          <a:p>
            <a:r>
              <a:rPr lang="en-GB" sz="1200" i="1" u="none" baseline="30000" dirty="0"/>
              <a:t>b</a:t>
            </a:r>
            <a:r>
              <a:rPr lang="en-GB" sz="1200" i="1" u="none" dirty="0"/>
              <a:t> Project developed with cooperation of Hospital de </a:t>
            </a:r>
            <a:r>
              <a:rPr lang="en-GB" sz="1200" i="1" u="none" dirty="0" err="1"/>
              <a:t>Clínicas</a:t>
            </a:r>
            <a:r>
              <a:rPr lang="en-GB" sz="1200" i="1" u="none" dirty="0"/>
              <a:t> Caracas</a:t>
            </a:r>
          </a:p>
        </p:txBody>
      </p:sp>
      <p:sp>
        <p:nvSpPr>
          <p:cNvPr id="18" name="CuadroTexto 29">
            <a:extLst>
              <a:ext uri="{FF2B5EF4-FFF2-40B4-BE49-F238E27FC236}">
                <a16:creationId xmlns:a16="http://schemas.microsoft.com/office/drawing/2014/main" id="{97F60F9E-B643-4DB7-B398-58FD9726B429}"/>
              </a:ext>
            </a:extLst>
          </p:cNvPr>
          <p:cNvSpPr txBox="1"/>
          <p:nvPr/>
        </p:nvSpPr>
        <p:spPr>
          <a:xfrm>
            <a:off x="-4044" y="1383159"/>
            <a:ext cx="4673600" cy="461665"/>
          </a:xfrm>
          <a:prstGeom prst="rect">
            <a:avLst/>
          </a:prstGeom>
          <a:noFill/>
        </p:spPr>
        <p:txBody>
          <a:bodyPr wrap="square" rtlCol="0">
            <a:spAutoFit/>
          </a:bodyPr>
          <a:lstStyle/>
          <a:p>
            <a:r>
              <a:rPr lang="es-VE" sz="2400" u="none" spc="100" dirty="0">
                <a:solidFill>
                  <a:srgbClr val="FAEE06"/>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rPr>
              <a:t>COVID 19 Response</a:t>
            </a:r>
          </a:p>
        </p:txBody>
      </p:sp>
    </p:spTree>
    <p:extLst>
      <p:ext uri="{BB962C8B-B14F-4D97-AF65-F5344CB8AC3E}">
        <p14:creationId xmlns:p14="http://schemas.microsoft.com/office/powerpoint/2010/main" val="11600464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bwMode="auto">
          <a:xfrm>
            <a:off x="76365" y="93307"/>
            <a:ext cx="8960131" cy="1512168"/>
          </a:xfrm>
          <a:prstGeom prst="rect">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VE" sz="1800" b="0" i="0" u="sng" strike="noStrike" cap="none" normalizeH="0" baseline="0">
              <a:ln>
                <a:noFill/>
              </a:ln>
              <a:solidFill>
                <a:schemeClr val="tx1"/>
              </a:solidFill>
              <a:effectLst/>
              <a:latin typeface="Arial" charset="0"/>
            </a:endParaRPr>
          </a:p>
        </p:txBody>
      </p:sp>
      <p:sp>
        <p:nvSpPr>
          <p:cNvPr id="3" name="CuadroTexto 2"/>
          <p:cNvSpPr txBox="1"/>
          <p:nvPr/>
        </p:nvSpPr>
        <p:spPr>
          <a:xfrm>
            <a:off x="114424" y="1124744"/>
            <a:ext cx="4673600" cy="523220"/>
          </a:xfrm>
          <a:prstGeom prst="rect">
            <a:avLst/>
          </a:prstGeom>
          <a:noFill/>
        </p:spPr>
        <p:txBody>
          <a:bodyPr wrap="square" rtlCol="0">
            <a:spAutoFit/>
          </a:bodyPr>
          <a:lstStyle/>
          <a:p>
            <a:r>
              <a:rPr lang="es-VE" sz="2800" u="none" spc="100" dirty="0" err="1">
                <a:solidFill>
                  <a:srgbClr val="FAEE06"/>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cs typeface="Arial Unicode MS" panose="020B0604020202020204" pitchFamily="34" charset="-128"/>
              </a:rPr>
              <a:t>internationalization</a:t>
            </a:r>
            <a:endParaRPr lang="es-VE" sz="2800" u="none" spc="100" dirty="0">
              <a:solidFill>
                <a:srgbClr val="FAEE06"/>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cs typeface="Arial Unicode MS" panose="020B0604020202020204" pitchFamily="34" charset="-128"/>
            </a:endParaRPr>
          </a:p>
        </p:txBody>
      </p:sp>
      <p:graphicFrame>
        <p:nvGraphicFramePr>
          <p:cNvPr id="4" name="3 Diagrama"/>
          <p:cNvGraphicFramePr/>
          <p:nvPr>
            <p:extLst>
              <p:ext uri="{D42A27DB-BD31-4B8C-83A1-F6EECF244321}">
                <p14:modId xmlns:p14="http://schemas.microsoft.com/office/powerpoint/2010/main" val="2576291660"/>
              </p:ext>
            </p:extLst>
          </p:nvPr>
        </p:nvGraphicFramePr>
        <p:xfrm>
          <a:off x="400385" y="1196752"/>
          <a:ext cx="8460704" cy="39691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4 CuadroTexto"/>
          <p:cNvSpPr txBox="1"/>
          <p:nvPr/>
        </p:nvSpPr>
        <p:spPr>
          <a:xfrm>
            <a:off x="6984032" y="2442641"/>
            <a:ext cx="1800200" cy="14773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VE" b="1" u="none" dirty="0" err="1"/>
              <a:t>Vision</a:t>
            </a:r>
            <a:r>
              <a:rPr lang="es-VE" b="1" u="none" dirty="0"/>
              <a:t>:</a:t>
            </a:r>
          </a:p>
          <a:p>
            <a:pPr algn="ctr"/>
            <a:r>
              <a:rPr lang="es-VE" b="1" u="none" dirty="0"/>
              <a:t>International </a:t>
            </a:r>
            <a:r>
              <a:rPr lang="es-VE" b="1" u="none" dirty="0" err="1"/>
              <a:t>dimension</a:t>
            </a:r>
            <a:r>
              <a:rPr lang="es-VE" b="1" u="none" dirty="0"/>
              <a:t> in al </a:t>
            </a:r>
            <a:r>
              <a:rPr lang="es-VE" b="1" u="none" dirty="0" err="1"/>
              <a:t>aspects</a:t>
            </a:r>
            <a:r>
              <a:rPr lang="es-VE" b="1" u="none" dirty="0"/>
              <a:t> of </a:t>
            </a:r>
            <a:r>
              <a:rPr lang="es-VE" b="1" u="none" dirty="0" err="1"/>
              <a:t>university</a:t>
            </a:r>
            <a:r>
              <a:rPr lang="es-VE" b="1" u="none" dirty="0"/>
              <a:t> </a:t>
            </a:r>
            <a:r>
              <a:rPr lang="es-VE" b="1" u="none" dirty="0" err="1"/>
              <a:t>life</a:t>
            </a:r>
            <a:endParaRPr lang="es-VE" b="1" u="none" dirty="0"/>
          </a:p>
        </p:txBody>
      </p:sp>
      <p:pic>
        <p:nvPicPr>
          <p:cNvPr id="9" name="Picture 2" descr="Resultado de imagen para handshak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32040" y="151092"/>
            <a:ext cx="2404947" cy="1353753"/>
          </a:xfrm>
          <a:prstGeom prst="rect">
            <a:avLst/>
          </a:prstGeom>
          <a:noFill/>
          <a:ln w="9525">
            <a:noFill/>
            <a:miter lim="800000"/>
            <a:headEnd/>
            <a:tailEnd/>
          </a:ln>
          <a:effectLst>
            <a:outerShdw dist="107763"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pic>
      <p:pic>
        <p:nvPicPr>
          <p:cNvPr id="11" name="Picture 3" descr="C:\Users\usuario\Downloads\Logo Internacionales.jpg"/>
          <p:cNvPicPr>
            <a:picLocks noChangeAspect="1" noChangeArrowheads="1"/>
          </p:cNvPicPr>
          <p:nvPr/>
        </p:nvPicPr>
        <p:blipFill>
          <a:blip r:embed="rId8" cstate="print"/>
          <a:srcRect l="1020" t="1020" b="3449"/>
          <a:stretch>
            <a:fillRect/>
          </a:stretch>
        </p:blipFill>
        <p:spPr bwMode="auto">
          <a:xfrm>
            <a:off x="7556595" y="151093"/>
            <a:ext cx="1402632" cy="1353753"/>
          </a:xfrm>
          <a:prstGeom prst="rect">
            <a:avLst/>
          </a:prstGeom>
          <a:noFill/>
          <a:ln w="9525">
            <a:noFill/>
            <a:miter lim="800000"/>
            <a:headEnd/>
            <a:tailEnd/>
          </a:ln>
          <a:effectLst/>
        </p:spPr>
      </p:pic>
      <p:sp>
        <p:nvSpPr>
          <p:cNvPr id="8" name="Rectangle 18">
            <a:extLst>
              <a:ext uri="{FF2B5EF4-FFF2-40B4-BE49-F238E27FC236}">
                <a16:creationId xmlns:a16="http://schemas.microsoft.com/office/drawing/2014/main" id="{84FECE0C-3139-4E12-91C0-435B40C893B3}"/>
              </a:ext>
            </a:extLst>
          </p:cNvPr>
          <p:cNvSpPr>
            <a:spLocks noChangeArrowheads="1"/>
          </p:cNvSpPr>
          <p:nvPr/>
        </p:nvSpPr>
        <p:spPr bwMode="auto">
          <a:xfrm>
            <a:off x="341648" y="4437112"/>
            <a:ext cx="5598504" cy="2212528"/>
          </a:xfrm>
          <a:prstGeom prst="rect">
            <a:avLst/>
          </a:prstGeom>
          <a:solidFill>
            <a:schemeClr val="tx1">
              <a:lumMod val="75000"/>
              <a:lumOff val="25000"/>
              <a:alpha val="54901"/>
            </a:schemeClr>
          </a:solidFill>
          <a:ln w="9525">
            <a:solidFill>
              <a:srgbClr val="000066"/>
            </a:solidFill>
            <a:miter lim="800000"/>
            <a:headEnd/>
            <a:tailEnd/>
          </a:ln>
          <a:scene3d>
            <a:camera prst="orthographicFront"/>
            <a:lightRig rig="threePt" dir="t"/>
          </a:scene3d>
          <a:sp3d>
            <a:bevelT/>
          </a:sp3d>
        </p:spPr>
        <p:txBody>
          <a:bodyPr wrap="none" anchor="ctr"/>
          <a:lstStyle/>
          <a:p>
            <a:endParaRPr lang="es-VE" dirty="0"/>
          </a:p>
        </p:txBody>
      </p:sp>
      <p:sp>
        <p:nvSpPr>
          <p:cNvPr id="6" name="Rectangle 5">
            <a:extLst>
              <a:ext uri="{FF2B5EF4-FFF2-40B4-BE49-F238E27FC236}">
                <a16:creationId xmlns:a16="http://schemas.microsoft.com/office/drawing/2014/main" id="{6D44E2E3-E519-44B2-A6DE-8CCFB7B03C44}"/>
              </a:ext>
            </a:extLst>
          </p:cNvPr>
          <p:cNvSpPr/>
          <p:nvPr/>
        </p:nvSpPr>
        <p:spPr>
          <a:xfrm>
            <a:off x="528084" y="4643129"/>
            <a:ext cx="5225632" cy="1800493"/>
          </a:xfrm>
          <a:prstGeom prst="rect">
            <a:avLst/>
          </a:prstGeom>
        </p:spPr>
        <p:txBody>
          <a:bodyPr wrap="square">
            <a:spAutoFit/>
          </a:bodyPr>
          <a:lstStyle/>
          <a:p>
            <a:pPr marL="285750" indent="-285750">
              <a:spcAft>
                <a:spcPts val="600"/>
              </a:spcAft>
              <a:buFont typeface="Arial" panose="020B0604020202020204" pitchFamily="34" charset="0"/>
              <a:buChar char="•"/>
              <a:tabLst>
                <a:tab pos="893763" algn="l"/>
              </a:tabLst>
            </a:pPr>
            <a:r>
              <a:rPr lang="en-GB" sz="1600" u="none" dirty="0">
                <a:solidFill>
                  <a:schemeClr val="bg1"/>
                </a:solidFill>
                <a:latin typeface="Century Gothic" panose="020B0502020202020204" pitchFamily="34" charset="0"/>
              </a:rPr>
              <a:t>Cooperation agreements with over 100 universities in more than 25 countries</a:t>
            </a:r>
          </a:p>
          <a:p>
            <a:pPr marL="285750" indent="-285750">
              <a:spcAft>
                <a:spcPts val="600"/>
              </a:spcAft>
              <a:buFont typeface="Arial" panose="020B0604020202020204" pitchFamily="34" charset="0"/>
              <a:buChar char="•"/>
              <a:tabLst>
                <a:tab pos="893763" algn="l"/>
              </a:tabLst>
            </a:pPr>
            <a:r>
              <a:rPr lang="en-GB" sz="1600" u="none" dirty="0">
                <a:solidFill>
                  <a:schemeClr val="bg1"/>
                </a:solidFill>
                <a:latin typeface="Century Gothic" panose="020B0502020202020204" pitchFamily="34" charset="0"/>
              </a:rPr>
              <a:t>Member of 8 international networks</a:t>
            </a:r>
          </a:p>
          <a:p>
            <a:pPr marL="285750" indent="-285750">
              <a:spcAft>
                <a:spcPts val="600"/>
              </a:spcAft>
              <a:buFont typeface="Arial" panose="020B0604020202020204" pitchFamily="34" charset="0"/>
              <a:buChar char="•"/>
              <a:tabLst>
                <a:tab pos="893763" algn="l"/>
              </a:tabLst>
            </a:pPr>
            <a:r>
              <a:rPr lang="en-GB" sz="1600" u="none" dirty="0">
                <a:solidFill>
                  <a:schemeClr val="bg1"/>
                </a:solidFill>
                <a:latin typeface="Century Gothic" panose="020B0502020202020204" pitchFamily="34" charset="0"/>
              </a:rPr>
              <a:t>Participation in several cooperation programs</a:t>
            </a:r>
          </a:p>
          <a:p>
            <a:pPr marL="285750" indent="-285750">
              <a:spcAft>
                <a:spcPts val="600"/>
              </a:spcAft>
              <a:buFont typeface="Arial" panose="020B0604020202020204" pitchFamily="34" charset="0"/>
              <a:buChar char="•"/>
              <a:tabLst>
                <a:tab pos="893763" algn="l"/>
              </a:tabLst>
            </a:pPr>
            <a:r>
              <a:rPr lang="en-GB" sz="1600" u="none" dirty="0">
                <a:solidFill>
                  <a:schemeClr val="bg1"/>
                </a:solidFill>
                <a:latin typeface="Century Gothic" panose="020B0502020202020204" pitchFamily="34" charset="0"/>
              </a:rPr>
              <a:t>Capacity building and mobility projects through ERASMUS+</a:t>
            </a:r>
          </a:p>
        </p:txBody>
      </p:sp>
      <p:pic>
        <p:nvPicPr>
          <p:cNvPr id="10" name="Picture 2" descr="Image result for programa de intercambio de estudiantes usb">
            <a:extLst>
              <a:ext uri="{FF2B5EF4-FFF2-40B4-BE49-F238E27FC236}">
                <a16:creationId xmlns:a16="http://schemas.microsoft.com/office/drawing/2014/main" id="{EB862499-2F7C-461E-82E8-A82C9396672C}"/>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544"/>
          <a:stretch/>
        </p:blipFill>
        <p:spPr bwMode="auto">
          <a:xfrm>
            <a:off x="6385602" y="4513360"/>
            <a:ext cx="2486127" cy="2060030"/>
          </a:xfrm>
          <a:prstGeom prst="rect">
            <a:avLst/>
          </a:prstGeom>
          <a:noFill/>
          <a:ln w="3175">
            <a:solidFill>
              <a:schemeClr val="accent1"/>
            </a:solidFill>
            <a:miter lim="800000"/>
            <a:headEnd/>
            <a:tailEnd/>
          </a:ln>
          <a:effectLst>
            <a:outerShdw dist="107763"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8582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76365" y="1605475"/>
            <a:ext cx="8960131" cy="5112421"/>
          </a:xfrm>
          <a:prstGeom prst="rect">
            <a:avLst/>
          </a:prstGeom>
          <a:solidFill>
            <a:srgbClr val="FFFFC1">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5" name="8 CuadroTexto"/>
          <p:cNvSpPr txBox="1"/>
          <p:nvPr/>
        </p:nvSpPr>
        <p:spPr>
          <a:xfrm>
            <a:off x="1299729" y="1858037"/>
            <a:ext cx="6389649" cy="461665"/>
          </a:xfrm>
          <a:prstGeom prst="rect">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VE" sz="2400" b="1" u="none" dirty="0" err="1">
                <a:solidFill>
                  <a:srgbClr val="FFFFC1"/>
                </a:solidFill>
              </a:rPr>
              <a:t>Dimensions</a:t>
            </a:r>
            <a:r>
              <a:rPr lang="es-VE" sz="2400" b="1" u="none" dirty="0">
                <a:solidFill>
                  <a:srgbClr val="FFFFC1"/>
                </a:solidFill>
              </a:rPr>
              <a:t> of </a:t>
            </a:r>
            <a:r>
              <a:rPr lang="es-VE" sz="2400" b="1" u="none" dirty="0" err="1">
                <a:solidFill>
                  <a:srgbClr val="FFFFC1"/>
                </a:solidFill>
              </a:rPr>
              <a:t>the</a:t>
            </a:r>
            <a:r>
              <a:rPr lang="es-VE" sz="2400" b="1" u="none" dirty="0">
                <a:solidFill>
                  <a:srgbClr val="FFFFC1"/>
                </a:solidFill>
              </a:rPr>
              <a:t> </a:t>
            </a:r>
            <a:r>
              <a:rPr lang="es-VE" sz="2400" b="1" u="none" dirty="0" err="1">
                <a:solidFill>
                  <a:srgbClr val="FFFFC1"/>
                </a:solidFill>
              </a:rPr>
              <a:t>internationalization</a:t>
            </a:r>
            <a:endParaRPr lang="es-VE" sz="2400" b="1" u="none" dirty="0">
              <a:solidFill>
                <a:srgbClr val="FFFFC1"/>
              </a:solidFill>
            </a:endParaRPr>
          </a:p>
        </p:txBody>
      </p:sp>
      <p:sp>
        <p:nvSpPr>
          <p:cNvPr id="6" name="9 Flecha abajo"/>
          <p:cNvSpPr/>
          <p:nvPr/>
        </p:nvSpPr>
        <p:spPr>
          <a:xfrm rot="2376643">
            <a:off x="1508374" y="2407541"/>
            <a:ext cx="385172" cy="477927"/>
          </a:xfrm>
          <a:prstGeom prst="downArrow">
            <a:avLst/>
          </a:prstGeom>
          <a:solidFill>
            <a:schemeClr val="bg2">
              <a:lumMod val="75000"/>
            </a:schemeClr>
          </a:solidFill>
          <a:ln>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VE"/>
          </a:p>
        </p:txBody>
      </p:sp>
      <p:sp>
        <p:nvSpPr>
          <p:cNvPr id="7" name="10 CuadroTexto"/>
          <p:cNvSpPr txBox="1"/>
          <p:nvPr/>
        </p:nvSpPr>
        <p:spPr>
          <a:xfrm>
            <a:off x="403537" y="2878158"/>
            <a:ext cx="1553028" cy="369332"/>
          </a:xfrm>
          <a:prstGeom prst="rect">
            <a:avLst/>
          </a:prstGeom>
          <a:solidFill>
            <a:schemeClr val="tx1">
              <a:lumMod val="65000"/>
              <a:lumOff val="3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VE" u="none" dirty="0" err="1">
                <a:solidFill>
                  <a:srgbClr val="FFFFD5"/>
                </a:solidFill>
              </a:rPr>
              <a:t>Education</a:t>
            </a:r>
            <a:endParaRPr lang="es-VE" u="none" dirty="0">
              <a:solidFill>
                <a:srgbClr val="FFFFD5"/>
              </a:solidFill>
            </a:endParaRPr>
          </a:p>
        </p:txBody>
      </p:sp>
      <p:sp>
        <p:nvSpPr>
          <p:cNvPr id="8" name="11 Flecha abajo"/>
          <p:cNvSpPr/>
          <p:nvPr/>
        </p:nvSpPr>
        <p:spPr>
          <a:xfrm rot="567471">
            <a:off x="2273347" y="2448007"/>
            <a:ext cx="366849" cy="1064260"/>
          </a:xfrm>
          <a:prstGeom prst="downArrow">
            <a:avLst/>
          </a:prstGeom>
          <a:solidFill>
            <a:schemeClr val="bg2">
              <a:lumMod val="75000"/>
            </a:schemeClr>
          </a:solidFill>
          <a:ln>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VE"/>
          </a:p>
        </p:txBody>
      </p:sp>
      <p:sp>
        <p:nvSpPr>
          <p:cNvPr id="9" name="12 CuadroTexto"/>
          <p:cNvSpPr txBox="1"/>
          <p:nvPr/>
        </p:nvSpPr>
        <p:spPr>
          <a:xfrm>
            <a:off x="3075875" y="4774943"/>
            <a:ext cx="966931" cy="369332"/>
          </a:xfrm>
          <a:prstGeom prst="rect">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VE" u="none" dirty="0" err="1"/>
              <a:t>Mobility</a:t>
            </a:r>
            <a:endParaRPr lang="es-VE" u="none" dirty="0"/>
          </a:p>
        </p:txBody>
      </p:sp>
      <p:sp>
        <p:nvSpPr>
          <p:cNvPr id="10" name="13 Flecha abajo"/>
          <p:cNvSpPr/>
          <p:nvPr/>
        </p:nvSpPr>
        <p:spPr>
          <a:xfrm rot="153974">
            <a:off x="3268054" y="2458527"/>
            <a:ext cx="349801" cy="2270540"/>
          </a:xfrm>
          <a:prstGeom prst="downArrow">
            <a:avLst/>
          </a:prstGeom>
          <a:solidFill>
            <a:schemeClr val="bg2">
              <a:lumMod val="75000"/>
            </a:schemeClr>
          </a:solidFill>
          <a:ln>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VE"/>
          </a:p>
        </p:txBody>
      </p:sp>
      <p:sp>
        <p:nvSpPr>
          <p:cNvPr id="11" name="14 CuadroTexto"/>
          <p:cNvSpPr txBox="1"/>
          <p:nvPr/>
        </p:nvSpPr>
        <p:spPr>
          <a:xfrm>
            <a:off x="1928972" y="3660092"/>
            <a:ext cx="671979" cy="369332"/>
          </a:xfrm>
          <a:prstGeom prst="rect">
            <a:avLst/>
          </a:prstGeom>
          <a:solidFill>
            <a:schemeClr val="tx1">
              <a:lumMod val="50000"/>
              <a:lumOff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VE" u="none" dirty="0"/>
              <a:t>R&amp;D</a:t>
            </a:r>
          </a:p>
        </p:txBody>
      </p:sp>
      <p:sp>
        <p:nvSpPr>
          <p:cNvPr id="12" name="15 CuadroTexto"/>
          <p:cNvSpPr txBox="1"/>
          <p:nvPr/>
        </p:nvSpPr>
        <p:spPr>
          <a:xfrm>
            <a:off x="4069867" y="5388779"/>
            <a:ext cx="1133644" cy="369332"/>
          </a:xfrm>
          <a:prstGeom prst="rect">
            <a:avLst/>
          </a:prstGeom>
          <a:solidFill>
            <a:schemeClr val="bg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VE" u="none" dirty="0" err="1"/>
              <a:t>Outreach</a:t>
            </a:r>
            <a:endParaRPr lang="es-VE" u="none" dirty="0"/>
          </a:p>
        </p:txBody>
      </p:sp>
      <p:sp>
        <p:nvSpPr>
          <p:cNvPr id="13" name="16 Flecha abajo"/>
          <p:cNvSpPr/>
          <p:nvPr/>
        </p:nvSpPr>
        <p:spPr>
          <a:xfrm>
            <a:off x="4382565" y="2466077"/>
            <a:ext cx="371568" cy="2876107"/>
          </a:xfrm>
          <a:prstGeom prst="downArrow">
            <a:avLst/>
          </a:prstGeom>
          <a:solidFill>
            <a:schemeClr val="bg2">
              <a:lumMod val="75000"/>
            </a:schemeClr>
          </a:solidFill>
          <a:ln>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VE"/>
          </a:p>
        </p:txBody>
      </p:sp>
      <p:sp>
        <p:nvSpPr>
          <p:cNvPr id="14" name="17 Flecha abajo"/>
          <p:cNvSpPr/>
          <p:nvPr/>
        </p:nvSpPr>
        <p:spPr>
          <a:xfrm rot="19223357" flipH="1">
            <a:off x="7319301" y="2397359"/>
            <a:ext cx="368884" cy="425186"/>
          </a:xfrm>
          <a:prstGeom prst="downArrow">
            <a:avLst/>
          </a:prstGeom>
          <a:solidFill>
            <a:schemeClr val="bg2">
              <a:lumMod val="75000"/>
            </a:schemeClr>
          </a:solidFill>
          <a:ln>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VE"/>
          </a:p>
        </p:txBody>
      </p:sp>
      <p:sp>
        <p:nvSpPr>
          <p:cNvPr id="15" name="18 Flecha abajo"/>
          <p:cNvSpPr/>
          <p:nvPr/>
        </p:nvSpPr>
        <p:spPr>
          <a:xfrm rot="20749055" flipH="1">
            <a:off x="6657608" y="2396372"/>
            <a:ext cx="397735" cy="1777943"/>
          </a:xfrm>
          <a:prstGeom prst="downArrow">
            <a:avLst/>
          </a:prstGeom>
          <a:solidFill>
            <a:schemeClr val="bg2">
              <a:lumMod val="75000"/>
            </a:schemeClr>
          </a:solidFill>
          <a:ln>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VE"/>
          </a:p>
        </p:txBody>
      </p:sp>
      <p:sp>
        <p:nvSpPr>
          <p:cNvPr id="16" name="19 CuadroTexto"/>
          <p:cNvSpPr txBox="1"/>
          <p:nvPr/>
        </p:nvSpPr>
        <p:spPr>
          <a:xfrm>
            <a:off x="6896131" y="4326521"/>
            <a:ext cx="1486219" cy="646331"/>
          </a:xfrm>
          <a:prstGeom prst="rect">
            <a:avLst/>
          </a:prstGeom>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es-ES_tradnl"/>
            </a:defPPr>
            <a:lvl1pPr marL="0" defTabSz="914400" eaLnBrk="1" latinLnBrk="0" hangingPunct="1">
              <a:defRPr sz="1800" u="none">
                <a:latin typeface="+mn-lt"/>
              </a:defRPr>
            </a:lvl1pPr>
            <a:lvl2pPr defTabSz="914400" eaLnBrk="1" latinLnBrk="0" hangingPunct="1">
              <a:defRPr sz="1800">
                <a:latin typeface="+mn-lt"/>
              </a:defRPr>
            </a:lvl2pPr>
            <a:lvl3pPr defTabSz="914400" eaLnBrk="1" latinLnBrk="0" hangingPunct="1">
              <a:defRPr sz="1800">
                <a:latin typeface="+mn-lt"/>
              </a:defRPr>
            </a:lvl3pPr>
            <a:lvl4pPr defTabSz="914400" eaLnBrk="1" latinLnBrk="0" hangingPunct="1">
              <a:defRPr sz="1800">
                <a:latin typeface="+mn-lt"/>
              </a:defRPr>
            </a:lvl4pPr>
            <a:lvl5pPr defTabSz="914400" eaLnBrk="1" latinLnBrk="0" hangingPunct="1">
              <a:defRPr sz="1800">
                <a:latin typeface="+mn-lt"/>
              </a:defRPr>
            </a:lvl5pPr>
            <a:lvl6pPr>
              <a:defRPr sz="1800">
                <a:latin typeface="+mn-lt"/>
              </a:defRPr>
            </a:lvl6pPr>
            <a:lvl7pPr>
              <a:defRPr sz="1800">
                <a:latin typeface="+mn-lt"/>
              </a:defRPr>
            </a:lvl7pPr>
            <a:lvl8pPr>
              <a:defRPr sz="1800">
                <a:latin typeface="+mn-lt"/>
              </a:defRPr>
            </a:lvl8pPr>
            <a:lvl9pPr>
              <a:defRPr sz="1800">
                <a:latin typeface="+mn-lt"/>
              </a:defRPr>
            </a:lvl9pPr>
          </a:lstStyle>
          <a:p>
            <a:r>
              <a:rPr lang="es-VE" dirty="0" err="1"/>
              <a:t>Strategic</a:t>
            </a:r>
            <a:r>
              <a:rPr lang="es-VE" dirty="0"/>
              <a:t> </a:t>
            </a:r>
            <a:r>
              <a:rPr lang="es-VE" dirty="0" err="1"/>
              <a:t>partnerships</a:t>
            </a:r>
            <a:endParaRPr lang="es-VE" dirty="0"/>
          </a:p>
        </p:txBody>
      </p:sp>
      <p:sp>
        <p:nvSpPr>
          <p:cNvPr id="17" name="20 CuadroTexto"/>
          <p:cNvSpPr txBox="1"/>
          <p:nvPr/>
        </p:nvSpPr>
        <p:spPr>
          <a:xfrm>
            <a:off x="7267089" y="2820435"/>
            <a:ext cx="1603827" cy="646331"/>
          </a:xfrm>
          <a:prstGeom prst="rect">
            <a:avLst/>
          </a:prstGeom>
          <a:solidFill>
            <a:schemeClr val="tx1">
              <a:lumMod val="65000"/>
              <a:lumOff val="3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es-ES_tradnl"/>
            </a:defPPr>
            <a:lvl1pPr marL="0" algn="ctr" defTabSz="914400" eaLnBrk="1" latinLnBrk="0" hangingPunct="1">
              <a:defRPr sz="1800" u="none">
                <a:latin typeface="+mn-lt"/>
              </a:defRPr>
            </a:lvl1pPr>
            <a:lvl2pPr defTabSz="914400" eaLnBrk="1" latinLnBrk="0" hangingPunct="1">
              <a:defRPr sz="1800">
                <a:latin typeface="+mn-lt"/>
              </a:defRPr>
            </a:lvl2pPr>
            <a:lvl3pPr defTabSz="914400" eaLnBrk="1" latinLnBrk="0" hangingPunct="1">
              <a:defRPr sz="1800">
                <a:latin typeface="+mn-lt"/>
              </a:defRPr>
            </a:lvl3pPr>
            <a:lvl4pPr defTabSz="914400" eaLnBrk="1" latinLnBrk="0" hangingPunct="1">
              <a:defRPr sz="1800">
                <a:latin typeface="+mn-lt"/>
              </a:defRPr>
            </a:lvl4pPr>
            <a:lvl5pPr defTabSz="914400" eaLnBrk="1" latinLnBrk="0" hangingPunct="1">
              <a:defRPr sz="1800">
                <a:latin typeface="+mn-lt"/>
              </a:defRPr>
            </a:lvl5pPr>
            <a:lvl6pPr>
              <a:defRPr sz="1800">
                <a:latin typeface="+mn-lt"/>
              </a:defRPr>
            </a:lvl6pPr>
            <a:lvl7pPr>
              <a:defRPr sz="1800">
                <a:latin typeface="+mn-lt"/>
              </a:defRPr>
            </a:lvl7pPr>
            <a:lvl8pPr>
              <a:defRPr sz="1800">
                <a:latin typeface="+mn-lt"/>
              </a:defRPr>
            </a:lvl8pPr>
            <a:lvl9pPr>
              <a:defRPr sz="1800">
                <a:latin typeface="+mn-lt"/>
              </a:defRPr>
            </a:lvl9pPr>
          </a:lstStyle>
          <a:p>
            <a:r>
              <a:rPr lang="es-VE" dirty="0" err="1">
                <a:solidFill>
                  <a:srgbClr val="FFFFD5"/>
                </a:solidFill>
              </a:rPr>
              <a:t>Visibility</a:t>
            </a:r>
            <a:r>
              <a:rPr lang="es-VE" dirty="0">
                <a:solidFill>
                  <a:srgbClr val="FFFFD5"/>
                </a:solidFill>
              </a:rPr>
              <a:t> and marketing</a:t>
            </a:r>
          </a:p>
        </p:txBody>
      </p:sp>
      <p:sp>
        <p:nvSpPr>
          <p:cNvPr id="19" name="13 Flecha abajo"/>
          <p:cNvSpPr/>
          <p:nvPr/>
        </p:nvSpPr>
        <p:spPr>
          <a:xfrm rot="21334296">
            <a:off x="5531226" y="2425661"/>
            <a:ext cx="357061" cy="1118487"/>
          </a:xfrm>
          <a:prstGeom prst="downArrow">
            <a:avLst/>
          </a:prstGeom>
          <a:solidFill>
            <a:schemeClr val="bg2">
              <a:lumMod val="75000"/>
            </a:schemeClr>
          </a:solidFill>
          <a:ln>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VE"/>
          </a:p>
        </p:txBody>
      </p:sp>
      <p:sp>
        <p:nvSpPr>
          <p:cNvPr id="20" name="14 CuadroTexto"/>
          <p:cNvSpPr txBox="1"/>
          <p:nvPr/>
        </p:nvSpPr>
        <p:spPr>
          <a:xfrm>
            <a:off x="5044724" y="3595779"/>
            <a:ext cx="1608133" cy="646331"/>
          </a:xfrm>
          <a:prstGeom prst="rect">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es-ES_tradnl"/>
            </a:defPPr>
            <a:lvl1pPr marL="0" defTabSz="914400" eaLnBrk="1" latinLnBrk="0" hangingPunct="1">
              <a:defRPr sz="1800" u="none">
                <a:latin typeface="+mn-lt"/>
              </a:defRPr>
            </a:lvl1pPr>
            <a:lvl2pPr defTabSz="914400" eaLnBrk="1" latinLnBrk="0" hangingPunct="1">
              <a:defRPr sz="1800">
                <a:latin typeface="+mn-lt"/>
              </a:defRPr>
            </a:lvl2pPr>
            <a:lvl3pPr defTabSz="914400" eaLnBrk="1" latinLnBrk="0" hangingPunct="1">
              <a:defRPr sz="1800">
                <a:latin typeface="+mn-lt"/>
              </a:defRPr>
            </a:lvl3pPr>
            <a:lvl4pPr defTabSz="914400" eaLnBrk="1" latinLnBrk="0" hangingPunct="1">
              <a:defRPr sz="1800">
                <a:latin typeface="+mn-lt"/>
              </a:defRPr>
            </a:lvl4pPr>
            <a:lvl5pPr defTabSz="914400" eaLnBrk="1" latinLnBrk="0" hangingPunct="1">
              <a:defRPr sz="1800">
                <a:latin typeface="+mn-lt"/>
              </a:defRPr>
            </a:lvl5pPr>
            <a:lvl6pPr>
              <a:defRPr sz="1800">
                <a:latin typeface="+mn-lt"/>
              </a:defRPr>
            </a:lvl6pPr>
            <a:lvl7pPr>
              <a:defRPr sz="1800">
                <a:latin typeface="+mn-lt"/>
              </a:defRPr>
            </a:lvl7pPr>
            <a:lvl8pPr>
              <a:defRPr sz="1800">
                <a:latin typeface="+mn-lt"/>
              </a:defRPr>
            </a:lvl8pPr>
            <a:lvl9pPr>
              <a:defRPr sz="1800">
                <a:latin typeface="+mn-lt"/>
              </a:defRPr>
            </a:lvl9pPr>
          </a:lstStyle>
          <a:p>
            <a:r>
              <a:rPr lang="es-VE" dirty="0" err="1"/>
              <a:t>Student</a:t>
            </a:r>
            <a:r>
              <a:rPr lang="es-VE" dirty="0"/>
              <a:t> </a:t>
            </a:r>
          </a:p>
          <a:p>
            <a:r>
              <a:rPr lang="es-VE" dirty="0" err="1"/>
              <a:t>Organizations</a:t>
            </a:r>
            <a:endParaRPr lang="es-VE" dirty="0"/>
          </a:p>
        </p:txBody>
      </p:sp>
      <p:sp>
        <p:nvSpPr>
          <p:cNvPr id="21" name="CuadroTexto 20"/>
          <p:cNvSpPr txBox="1"/>
          <p:nvPr/>
        </p:nvSpPr>
        <p:spPr>
          <a:xfrm>
            <a:off x="161587" y="3216638"/>
            <a:ext cx="1465343" cy="1246495"/>
          </a:xfrm>
          <a:prstGeom prst="rect">
            <a:avLst/>
          </a:prstGeom>
          <a:noFill/>
        </p:spPr>
        <p:txBody>
          <a:bodyPr wrap="square" rtlCol="0">
            <a:spAutoFit/>
          </a:bodyPr>
          <a:lstStyle/>
          <a:p>
            <a:pPr>
              <a:spcAft>
                <a:spcPts val="600"/>
              </a:spcAft>
            </a:pPr>
            <a:r>
              <a:rPr lang="es-VE" sz="1400" u="none" dirty="0" err="1">
                <a:latin typeface="Century Gothic" panose="020B0502020202020204" pitchFamily="34" charset="0"/>
              </a:rPr>
              <a:t>Internationali-zation</a:t>
            </a:r>
            <a:r>
              <a:rPr lang="es-VE" sz="1400" u="none" dirty="0">
                <a:latin typeface="Century Gothic" panose="020B0502020202020204" pitchFamily="34" charset="0"/>
              </a:rPr>
              <a:t> of </a:t>
            </a:r>
            <a:r>
              <a:rPr lang="es-VE" sz="1400" u="none" dirty="0" err="1">
                <a:latin typeface="Century Gothic" panose="020B0502020202020204" pitchFamily="34" charset="0"/>
              </a:rPr>
              <a:t>the</a:t>
            </a:r>
            <a:r>
              <a:rPr lang="es-VE" sz="1400" u="none" dirty="0">
                <a:latin typeface="Century Gothic" panose="020B0502020202020204" pitchFamily="34" charset="0"/>
              </a:rPr>
              <a:t> </a:t>
            </a:r>
            <a:r>
              <a:rPr lang="es-VE" sz="1400" u="none" dirty="0" err="1">
                <a:latin typeface="Century Gothic" panose="020B0502020202020204" pitchFamily="34" charset="0"/>
              </a:rPr>
              <a:t>curriculum</a:t>
            </a:r>
            <a:endParaRPr lang="es-VE" sz="1400" u="none" dirty="0">
              <a:latin typeface="Century Gothic" panose="020B0502020202020204" pitchFamily="34" charset="0"/>
            </a:endParaRPr>
          </a:p>
          <a:p>
            <a:pPr>
              <a:spcAft>
                <a:spcPts val="600"/>
              </a:spcAft>
            </a:pPr>
            <a:r>
              <a:rPr lang="es-VE" sz="1400" u="none" dirty="0" err="1">
                <a:latin typeface="Century Gothic" panose="020B0502020202020204" pitchFamily="34" charset="0"/>
              </a:rPr>
              <a:t>Shared</a:t>
            </a:r>
            <a:r>
              <a:rPr lang="es-VE" sz="1400" u="none" dirty="0">
                <a:latin typeface="Century Gothic" panose="020B0502020202020204" pitchFamily="34" charset="0"/>
              </a:rPr>
              <a:t> </a:t>
            </a:r>
            <a:r>
              <a:rPr lang="es-VE" sz="1400" u="none" dirty="0" err="1">
                <a:latin typeface="Century Gothic" panose="020B0502020202020204" pitchFamily="34" charset="0"/>
              </a:rPr>
              <a:t>courses</a:t>
            </a:r>
            <a:endParaRPr lang="es-VE" sz="1400" u="none" dirty="0">
              <a:latin typeface="Century Gothic" panose="020B0502020202020204" pitchFamily="34" charset="0"/>
            </a:endParaRPr>
          </a:p>
        </p:txBody>
      </p:sp>
      <p:sp>
        <p:nvSpPr>
          <p:cNvPr id="22" name="CuadroTexto 21"/>
          <p:cNvSpPr txBox="1"/>
          <p:nvPr/>
        </p:nvSpPr>
        <p:spPr>
          <a:xfrm>
            <a:off x="2682489" y="5114611"/>
            <a:ext cx="1416108" cy="1200329"/>
          </a:xfrm>
          <a:prstGeom prst="rect">
            <a:avLst/>
          </a:prstGeom>
          <a:noFill/>
        </p:spPr>
        <p:txBody>
          <a:bodyPr wrap="square" rtlCol="0">
            <a:spAutoFit/>
          </a:bodyPr>
          <a:lstStyle>
            <a:defPPr>
              <a:defRPr lang="es-ES_tradnl"/>
            </a:defPPr>
            <a:lvl1pPr>
              <a:defRPr sz="1400" u="none">
                <a:solidFill>
                  <a:schemeClr val="bg1"/>
                </a:solidFill>
                <a:latin typeface="Century Gothic" panose="020B0502020202020204" pitchFamily="34" charset="0"/>
              </a:defRPr>
            </a:lvl1pPr>
          </a:lstStyle>
          <a:p>
            <a:r>
              <a:rPr lang="es-VE" dirty="0" err="1">
                <a:solidFill>
                  <a:schemeClr val="tx1"/>
                </a:solidFill>
              </a:rPr>
              <a:t>Increase</a:t>
            </a:r>
            <a:r>
              <a:rPr lang="es-VE" dirty="0">
                <a:solidFill>
                  <a:schemeClr val="tx1"/>
                </a:solidFill>
              </a:rPr>
              <a:t> </a:t>
            </a:r>
            <a:r>
              <a:rPr lang="es-VE" dirty="0" err="1">
                <a:solidFill>
                  <a:schemeClr val="tx1"/>
                </a:solidFill>
              </a:rPr>
              <a:t>graduate</a:t>
            </a:r>
            <a:r>
              <a:rPr lang="es-VE" dirty="0">
                <a:solidFill>
                  <a:schemeClr val="tx1"/>
                </a:solidFill>
              </a:rPr>
              <a:t> </a:t>
            </a:r>
            <a:r>
              <a:rPr lang="es-VE" dirty="0" err="1">
                <a:solidFill>
                  <a:schemeClr val="tx1"/>
                </a:solidFill>
              </a:rPr>
              <a:t>student</a:t>
            </a:r>
            <a:r>
              <a:rPr lang="es-VE" dirty="0">
                <a:solidFill>
                  <a:schemeClr val="tx1"/>
                </a:solidFill>
              </a:rPr>
              <a:t>, </a:t>
            </a:r>
            <a:r>
              <a:rPr lang="es-VE" dirty="0" err="1">
                <a:solidFill>
                  <a:schemeClr val="tx1"/>
                </a:solidFill>
              </a:rPr>
              <a:t>faculty</a:t>
            </a:r>
            <a:r>
              <a:rPr lang="es-VE" dirty="0">
                <a:solidFill>
                  <a:schemeClr val="tx1"/>
                </a:solidFill>
              </a:rPr>
              <a:t> and staff </a:t>
            </a:r>
            <a:r>
              <a:rPr lang="es-VE" dirty="0" err="1">
                <a:solidFill>
                  <a:schemeClr val="tx1"/>
                </a:solidFill>
              </a:rPr>
              <a:t>mobility</a:t>
            </a:r>
            <a:endParaRPr lang="es-VE" dirty="0">
              <a:solidFill>
                <a:schemeClr val="tx1"/>
              </a:solidFill>
            </a:endParaRPr>
          </a:p>
        </p:txBody>
      </p:sp>
      <p:sp>
        <p:nvSpPr>
          <p:cNvPr id="23" name="CuadroTexto 22"/>
          <p:cNvSpPr txBox="1"/>
          <p:nvPr/>
        </p:nvSpPr>
        <p:spPr>
          <a:xfrm>
            <a:off x="1218417" y="4054191"/>
            <a:ext cx="1924054" cy="1384995"/>
          </a:xfrm>
          <a:prstGeom prst="rect">
            <a:avLst/>
          </a:prstGeom>
          <a:noFill/>
        </p:spPr>
        <p:txBody>
          <a:bodyPr wrap="square" rtlCol="0">
            <a:spAutoFit/>
          </a:bodyPr>
          <a:lstStyle/>
          <a:p>
            <a:r>
              <a:rPr lang="es-VE" sz="1400" u="none" dirty="0" err="1">
                <a:latin typeface="Century Gothic" panose="020B0502020202020204" pitchFamily="34" charset="0"/>
              </a:rPr>
              <a:t>Cooperation</a:t>
            </a:r>
            <a:r>
              <a:rPr lang="es-VE" sz="1400" u="none" dirty="0">
                <a:latin typeface="Century Gothic" panose="020B0502020202020204" pitchFamily="34" charset="0"/>
              </a:rPr>
              <a:t> </a:t>
            </a:r>
            <a:r>
              <a:rPr lang="es-VE" sz="1400" u="none" dirty="0" err="1">
                <a:latin typeface="Century Gothic" panose="020B0502020202020204" pitchFamily="34" charset="0"/>
              </a:rPr>
              <a:t>agreements</a:t>
            </a:r>
            <a:r>
              <a:rPr lang="es-VE" sz="1400" u="none" dirty="0">
                <a:latin typeface="Century Gothic" panose="020B0502020202020204" pitchFamily="34" charset="0"/>
              </a:rPr>
              <a:t>, </a:t>
            </a:r>
            <a:r>
              <a:rPr lang="es-VE" sz="1400" u="none" dirty="0" err="1">
                <a:latin typeface="Century Gothic" panose="020B0502020202020204" pitchFamily="34" charset="0"/>
              </a:rPr>
              <a:t>joint</a:t>
            </a:r>
            <a:r>
              <a:rPr lang="es-VE" sz="1400" u="none" dirty="0">
                <a:latin typeface="Century Gothic" panose="020B0502020202020204" pitchFamily="34" charset="0"/>
              </a:rPr>
              <a:t> </a:t>
            </a:r>
            <a:r>
              <a:rPr lang="es-VE" sz="1400" u="none" dirty="0" err="1">
                <a:latin typeface="Century Gothic" panose="020B0502020202020204" pitchFamily="34" charset="0"/>
              </a:rPr>
              <a:t>research</a:t>
            </a:r>
            <a:r>
              <a:rPr lang="es-VE" sz="1400" u="none" dirty="0">
                <a:latin typeface="Century Gothic" panose="020B0502020202020204" pitchFamily="34" charset="0"/>
              </a:rPr>
              <a:t> </a:t>
            </a:r>
            <a:r>
              <a:rPr lang="es-VE" sz="1400" u="none" dirty="0" err="1">
                <a:latin typeface="Century Gothic" panose="020B0502020202020204" pitchFamily="34" charset="0"/>
              </a:rPr>
              <a:t>projects</a:t>
            </a:r>
            <a:r>
              <a:rPr lang="es-VE" sz="1400" u="none" dirty="0">
                <a:latin typeface="Century Gothic" panose="020B0502020202020204" pitchFamily="34" charset="0"/>
              </a:rPr>
              <a:t> and </a:t>
            </a:r>
            <a:r>
              <a:rPr lang="es-VE" sz="1400" u="none" dirty="0" err="1">
                <a:latin typeface="Century Gothic" panose="020B0502020202020204" pitchFamily="34" charset="0"/>
              </a:rPr>
              <a:t>publications</a:t>
            </a:r>
            <a:r>
              <a:rPr lang="es-VE" sz="1400" u="none" dirty="0">
                <a:latin typeface="Century Gothic" panose="020B0502020202020204" pitchFamily="34" charset="0"/>
              </a:rPr>
              <a:t>, </a:t>
            </a:r>
            <a:r>
              <a:rPr lang="es-VE" sz="1400" u="none" dirty="0" err="1">
                <a:latin typeface="Century Gothic" panose="020B0502020202020204" pitchFamily="34" charset="0"/>
              </a:rPr>
              <a:t>Visitng</a:t>
            </a:r>
            <a:r>
              <a:rPr lang="es-VE" sz="1400" u="none" dirty="0">
                <a:latin typeface="Century Gothic" panose="020B0502020202020204" pitchFamily="34" charset="0"/>
              </a:rPr>
              <a:t> Scholar </a:t>
            </a:r>
            <a:r>
              <a:rPr lang="es-VE" sz="1400" u="none" dirty="0" err="1">
                <a:latin typeface="Century Gothic" panose="020B0502020202020204" pitchFamily="34" charset="0"/>
              </a:rPr>
              <a:t>programs</a:t>
            </a:r>
            <a:endParaRPr lang="es-VE" sz="1400" u="none" dirty="0">
              <a:latin typeface="Century Gothic" panose="020B0502020202020204" pitchFamily="34" charset="0"/>
            </a:endParaRPr>
          </a:p>
        </p:txBody>
      </p:sp>
      <p:sp>
        <p:nvSpPr>
          <p:cNvPr id="24" name="CuadroTexto 23"/>
          <p:cNvSpPr txBox="1"/>
          <p:nvPr/>
        </p:nvSpPr>
        <p:spPr>
          <a:xfrm>
            <a:off x="4045498" y="5763789"/>
            <a:ext cx="1866024" cy="954107"/>
          </a:xfrm>
          <a:prstGeom prst="rect">
            <a:avLst/>
          </a:prstGeom>
          <a:noFill/>
        </p:spPr>
        <p:txBody>
          <a:bodyPr wrap="square" rtlCol="0">
            <a:spAutoFit/>
          </a:bodyPr>
          <a:lstStyle>
            <a:defPPr>
              <a:defRPr lang="es-ES_tradnl"/>
            </a:defPPr>
            <a:lvl1pPr>
              <a:defRPr sz="1400" u="none">
                <a:solidFill>
                  <a:schemeClr val="bg1"/>
                </a:solidFill>
                <a:latin typeface="Century Gothic" panose="020B0502020202020204" pitchFamily="34" charset="0"/>
              </a:defRPr>
            </a:lvl1pPr>
          </a:lstStyle>
          <a:p>
            <a:r>
              <a:rPr lang="es-VE" dirty="0" err="1">
                <a:solidFill>
                  <a:schemeClr val="tx1"/>
                </a:solidFill>
              </a:rPr>
              <a:t>Continuing</a:t>
            </a:r>
            <a:r>
              <a:rPr lang="es-VE" dirty="0">
                <a:solidFill>
                  <a:schemeClr val="tx1"/>
                </a:solidFill>
              </a:rPr>
              <a:t> </a:t>
            </a:r>
            <a:r>
              <a:rPr lang="es-VE" dirty="0" err="1">
                <a:solidFill>
                  <a:schemeClr val="tx1"/>
                </a:solidFill>
              </a:rPr>
              <a:t>education</a:t>
            </a:r>
            <a:r>
              <a:rPr lang="es-VE" dirty="0">
                <a:solidFill>
                  <a:schemeClr val="tx1"/>
                </a:solidFill>
              </a:rPr>
              <a:t> (on-line)</a:t>
            </a:r>
          </a:p>
          <a:p>
            <a:r>
              <a:rPr lang="es-VE" dirty="0">
                <a:solidFill>
                  <a:schemeClr val="tx1"/>
                </a:solidFill>
              </a:rPr>
              <a:t>International </a:t>
            </a:r>
            <a:r>
              <a:rPr lang="es-VE" dirty="0" err="1">
                <a:solidFill>
                  <a:schemeClr val="tx1"/>
                </a:solidFill>
              </a:rPr>
              <a:t>consulting</a:t>
            </a:r>
            <a:r>
              <a:rPr lang="es-VE" dirty="0">
                <a:solidFill>
                  <a:schemeClr val="tx1"/>
                </a:solidFill>
              </a:rPr>
              <a:t> </a:t>
            </a:r>
            <a:r>
              <a:rPr lang="es-VE" dirty="0" err="1">
                <a:solidFill>
                  <a:schemeClr val="tx1"/>
                </a:solidFill>
              </a:rPr>
              <a:t>services</a:t>
            </a:r>
            <a:endParaRPr lang="es-VE" dirty="0">
              <a:solidFill>
                <a:schemeClr val="tx1"/>
              </a:solidFill>
            </a:endParaRPr>
          </a:p>
        </p:txBody>
      </p:sp>
      <p:sp>
        <p:nvSpPr>
          <p:cNvPr id="25" name="CuadroTexto 24"/>
          <p:cNvSpPr txBox="1"/>
          <p:nvPr/>
        </p:nvSpPr>
        <p:spPr>
          <a:xfrm>
            <a:off x="5227497" y="4195943"/>
            <a:ext cx="1942458" cy="1384995"/>
          </a:xfrm>
          <a:prstGeom prst="rect">
            <a:avLst/>
          </a:prstGeom>
          <a:noFill/>
        </p:spPr>
        <p:txBody>
          <a:bodyPr wrap="square" rtlCol="0">
            <a:spAutoFit/>
          </a:bodyPr>
          <a:lstStyle/>
          <a:p>
            <a:pPr>
              <a:spcAft>
                <a:spcPts val="600"/>
              </a:spcAft>
            </a:pPr>
            <a:r>
              <a:rPr lang="es-VE" sz="1400" u="none" dirty="0" err="1">
                <a:latin typeface="Century Gothic" panose="020B0502020202020204" pitchFamily="34" charset="0"/>
              </a:rPr>
              <a:t>Support</a:t>
            </a:r>
            <a:r>
              <a:rPr lang="es-VE" sz="1400" u="none" dirty="0">
                <a:latin typeface="Century Gothic" panose="020B0502020202020204" pitchFamily="34" charset="0"/>
              </a:rPr>
              <a:t> </a:t>
            </a:r>
            <a:r>
              <a:rPr lang="es-VE" sz="1400" u="none" dirty="0" err="1">
                <a:latin typeface="Century Gothic" panose="020B0502020202020204" pitchFamily="34" charset="0"/>
              </a:rPr>
              <a:t>for</a:t>
            </a:r>
            <a:r>
              <a:rPr lang="es-VE" sz="1400" u="none" dirty="0">
                <a:latin typeface="Century Gothic" panose="020B0502020202020204" pitchFamily="34" charset="0"/>
              </a:rPr>
              <a:t> </a:t>
            </a:r>
            <a:r>
              <a:rPr lang="es-VE" sz="1400" u="none" dirty="0" err="1">
                <a:latin typeface="Century Gothic" panose="020B0502020202020204" pitchFamily="34" charset="0"/>
              </a:rPr>
              <a:t>international</a:t>
            </a:r>
            <a:r>
              <a:rPr lang="es-VE" sz="1400" u="none" dirty="0">
                <a:latin typeface="Century Gothic" panose="020B0502020202020204" pitchFamily="34" charset="0"/>
              </a:rPr>
              <a:t> </a:t>
            </a:r>
            <a:r>
              <a:rPr lang="es-VE" sz="1400" u="none" dirty="0" err="1">
                <a:latin typeface="Century Gothic" panose="020B0502020202020204" pitchFamily="34" charset="0"/>
              </a:rPr>
              <a:t>activities</a:t>
            </a:r>
            <a:r>
              <a:rPr lang="es-VE" sz="1400" u="none" dirty="0">
                <a:latin typeface="Century Gothic" panose="020B0502020202020204" pitchFamily="34" charset="0"/>
              </a:rPr>
              <a:t>, </a:t>
            </a:r>
            <a:r>
              <a:rPr lang="es-VE" sz="1400" u="none" dirty="0" err="1">
                <a:latin typeface="Century Gothic" panose="020B0502020202020204" pitchFamily="34" charset="0"/>
              </a:rPr>
              <a:t>engagement</a:t>
            </a:r>
            <a:r>
              <a:rPr lang="es-VE" sz="1400" u="none" dirty="0">
                <a:latin typeface="Century Gothic" panose="020B0502020202020204" pitchFamily="34" charset="0"/>
              </a:rPr>
              <a:t> of </a:t>
            </a:r>
            <a:r>
              <a:rPr lang="es-VE" sz="1400" u="none" dirty="0" err="1">
                <a:latin typeface="Century Gothic" panose="020B0502020202020204" pitchFamily="34" charset="0"/>
              </a:rPr>
              <a:t>incoming</a:t>
            </a:r>
            <a:r>
              <a:rPr lang="es-VE" sz="1400" u="none" dirty="0">
                <a:latin typeface="Century Gothic" panose="020B0502020202020204" pitchFamily="34" charset="0"/>
              </a:rPr>
              <a:t> </a:t>
            </a:r>
            <a:r>
              <a:rPr lang="es-VE" sz="1400" u="none" dirty="0" err="1">
                <a:latin typeface="Century Gothic" panose="020B0502020202020204" pitchFamily="34" charset="0"/>
              </a:rPr>
              <a:t>exchange</a:t>
            </a:r>
            <a:r>
              <a:rPr lang="es-VE" sz="1400" u="none" dirty="0">
                <a:latin typeface="Century Gothic" panose="020B0502020202020204" pitchFamily="34" charset="0"/>
              </a:rPr>
              <a:t> </a:t>
            </a:r>
            <a:r>
              <a:rPr lang="es-VE" sz="1400" u="none" dirty="0" err="1">
                <a:latin typeface="Century Gothic" panose="020B0502020202020204" pitchFamily="34" charset="0"/>
              </a:rPr>
              <a:t>students</a:t>
            </a:r>
            <a:endParaRPr lang="es-VE" sz="1400" u="none" dirty="0">
              <a:latin typeface="Century Gothic" panose="020B0502020202020204" pitchFamily="34" charset="0"/>
            </a:endParaRPr>
          </a:p>
        </p:txBody>
      </p:sp>
      <p:sp>
        <p:nvSpPr>
          <p:cNvPr id="26" name="CuadroTexto 25"/>
          <p:cNvSpPr txBox="1"/>
          <p:nvPr/>
        </p:nvSpPr>
        <p:spPr>
          <a:xfrm>
            <a:off x="7105745" y="4972852"/>
            <a:ext cx="1416108" cy="738664"/>
          </a:xfrm>
          <a:prstGeom prst="rect">
            <a:avLst/>
          </a:prstGeom>
          <a:noFill/>
        </p:spPr>
        <p:txBody>
          <a:bodyPr wrap="square" rtlCol="0">
            <a:spAutoFit/>
          </a:bodyPr>
          <a:lstStyle/>
          <a:p>
            <a:pPr>
              <a:spcAft>
                <a:spcPts val="600"/>
              </a:spcAft>
            </a:pPr>
            <a:r>
              <a:rPr lang="es-VE" sz="1400" u="none" dirty="0" err="1">
                <a:latin typeface="Century Gothic" panose="020B0502020202020204" pitchFamily="34" charset="0"/>
              </a:rPr>
              <a:t>Engagement</a:t>
            </a:r>
            <a:r>
              <a:rPr lang="es-VE" sz="1400" u="none" dirty="0">
                <a:latin typeface="Century Gothic" panose="020B0502020202020204" pitchFamily="34" charset="0"/>
              </a:rPr>
              <a:t> in </a:t>
            </a:r>
            <a:r>
              <a:rPr lang="es-VE" sz="1400" u="none" dirty="0" err="1">
                <a:latin typeface="Century Gothic" panose="020B0502020202020204" pitchFamily="34" charset="0"/>
              </a:rPr>
              <a:t>strategic</a:t>
            </a:r>
            <a:r>
              <a:rPr lang="es-VE" sz="1400" u="none" dirty="0">
                <a:latin typeface="Century Gothic" panose="020B0502020202020204" pitchFamily="34" charset="0"/>
              </a:rPr>
              <a:t> </a:t>
            </a:r>
            <a:r>
              <a:rPr lang="es-VE" sz="1400" u="none" dirty="0" err="1">
                <a:latin typeface="Century Gothic" panose="020B0502020202020204" pitchFamily="34" charset="0"/>
              </a:rPr>
              <a:t>networks</a:t>
            </a:r>
            <a:endParaRPr lang="es-VE" sz="1400" u="none" dirty="0">
              <a:latin typeface="Century Gothic" panose="020B0502020202020204" pitchFamily="34" charset="0"/>
            </a:endParaRPr>
          </a:p>
        </p:txBody>
      </p:sp>
      <p:sp>
        <p:nvSpPr>
          <p:cNvPr id="27" name="CuadroTexto 26"/>
          <p:cNvSpPr txBox="1"/>
          <p:nvPr/>
        </p:nvSpPr>
        <p:spPr>
          <a:xfrm>
            <a:off x="7207479" y="3532032"/>
            <a:ext cx="1920256" cy="600164"/>
          </a:xfrm>
          <a:prstGeom prst="rect">
            <a:avLst/>
          </a:prstGeom>
          <a:noFill/>
        </p:spPr>
        <p:txBody>
          <a:bodyPr wrap="square" rtlCol="0">
            <a:spAutoFit/>
          </a:bodyPr>
          <a:lstStyle/>
          <a:p>
            <a:pPr>
              <a:spcAft>
                <a:spcPts val="600"/>
              </a:spcAft>
            </a:pPr>
            <a:r>
              <a:rPr lang="es-VE" sz="1400" u="none" dirty="0">
                <a:latin typeface="Century Gothic" panose="020B0502020202020204" pitchFamily="34" charset="0"/>
              </a:rPr>
              <a:t>Ranking </a:t>
            </a:r>
            <a:r>
              <a:rPr lang="es-VE" sz="1400" u="none" dirty="0" err="1">
                <a:latin typeface="Century Gothic" panose="020B0502020202020204" pitchFamily="34" charset="0"/>
              </a:rPr>
              <a:t>systems</a:t>
            </a:r>
            <a:endParaRPr lang="es-VE" sz="1400" u="none" dirty="0">
              <a:latin typeface="Century Gothic" panose="020B0502020202020204" pitchFamily="34" charset="0"/>
            </a:endParaRPr>
          </a:p>
          <a:p>
            <a:pPr>
              <a:spcAft>
                <a:spcPts val="600"/>
              </a:spcAft>
            </a:pPr>
            <a:r>
              <a:rPr lang="es-VE" sz="1400" u="none" dirty="0">
                <a:latin typeface="Century Gothic" panose="020B0502020202020204" pitchFamily="34" charset="0"/>
              </a:rPr>
              <a:t>Web page</a:t>
            </a:r>
          </a:p>
        </p:txBody>
      </p:sp>
      <p:sp>
        <p:nvSpPr>
          <p:cNvPr id="29" name="Rectángulo 28"/>
          <p:cNvSpPr/>
          <p:nvPr/>
        </p:nvSpPr>
        <p:spPr bwMode="auto">
          <a:xfrm>
            <a:off x="76365" y="93307"/>
            <a:ext cx="8960131" cy="1512168"/>
          </a:xfrm>
          <a:prstGeom prst="rect">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VE" sz="1800" b="0" i="0" u="sng" strike="noStrike" cap="none" normalizeH="0" baseline="0">
              <a:ln>
                <a:noFill/>
              </a:ln>
              <a:solidFill>
                <a:schemeClr val="tx1"/>
              </a:solidFill>
              <a:effectLst/>
              <a:latin typeface="Arial" charset="0"/>
            </a:endParaRPr>
          </a:p>
        </p:txBody>
      </p:sp>
      <p:sp>
        <p:nvSpPr>
          <p:cNvPr id="30" name="CuadroTexto 29"/>
          <p:cNvSpPr txBox="1"/>
          <p:nvPr/>
        </p:nvSpPr>
        <p:spPr>
          <a:xfrm>
            <a:off x="109933" y="1095178"/>
            <a:ext cx="4673600" cy="523220"/>
          </a:xfrm>
          <a:prstGeom prst="rect">
            <a:avLst/>
          </a:prstGeom>
          <a:noFill/>
        </p:spPr>
        <p:txBody>
          <a:bodyPr wrap="square" rtlCol="0">
            <a:spAutoFit/>
          </a:bodyPr>
          <a:lstStyle/>
          <a:p>
            <a:r>
              <a:rPr lang="es-VE" sz="2800" u="none" spc="100" dirty="0" err="1">
                <a:solidFill>
                  <a:srgbClr val="FAEE06"/>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rPr>
              <a:t>internationalization</a:t>
            </a:r>
            <a:endParaRPr lang="es-VE" sz="2800" u="none" spc="100" dirty="0">
              <a:solidFill>
                <a:srgbClr val="FAEE06"/>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endParaRPr>
          </a:p>
        </p:txBody>
      </p:sp>
      <p:pic>
        <p:nvPicPr>
          <p:cNvPr id="31" name="Picture 2" descr="Resultado de imagen para handshak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040" y="151092"/>
            <a:ext cx="2404947" cy="1353753"/>
          </a:xfrm>
          <a:prstGeom prst="rect">
            <a:avLst/>
          </a:prstGeom>
          <a:noFill/>
          <a:ln w="9525">
            <a:noFill/>
            <a:miter lim="800000"/>
            <a:headEnd/>
            <a:tailEnd/>
          </a:ln>
          <a:effectLst>
            <a:outerShdw dist="107763"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pic>
      <p:pic>
        <p:nvPicPr>
          <p:cNvPr id="32" name="Picture 3" descr="C:\Users\usuario\Downloads\Logo Internacionales.jpg"/>
          <p:cNvPicPr>
            <a:picLocks noChangeAspect="1" noChangeArrowheads="1"/>
          </p:cNvPicPr>
          <p:nvPr/>
        </p:nvPicPr>
        <p:blipFill>
          <a:blip r:embed="rId3" cstate="print"/>
          <a:srcRect l="1020" t="1020" b="3449"/>
          <a:stretch>
            <a:fillRect/>
          </a:stretch>
        </p:blipFill>
        <p:spPr bwMode="auto">
          <a:xfrm>
            <a:off x="7556595" y="151093"/>
            <a:ext cx="1402632" cy="1353753"/>
          </a:xfrm>
          <a:prstGeom prst="rect">
            <a:avLst/>
          </a:prstGeom>
          <a:noFill/>
          <a:ln w="9525">
            <a:noFill/>
            <a:miter lim="800000"/>
            <a:headEnd/>
            <a:tailEnd/>
          </a:ln>
          <a:effectLst>
            <a:outerShdw dist="107763" dir="2700000" algn="ctr" rotWithShape="0">
              <a:schemeClr val="tx1">
                <a:alpha val="50000"/>
              </a:schemeClr>
            </a:outerShdw>
          </a:effectLst>
        </p:spPr>
      </p:pic>
    </p:spTree>
    <p:extLst>
      <p:ext uri="{BB962C8B-B14F-4D97-AF65-F5344CB8AC3E}">
        <p14:creationId xmlns:p14="http://schemas.microsoft.com/office/powerpoint/2010/main" val="38590276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p:cNvSpPr/>
          <p:nvPr/>
        </p:nvSpPr>
        <p:spPr>
          <a:xfrm>
            <a:off x="76365" y="1124744"/>
            <a:ext cx="6440323" cy="5669916"/>
          </a:xfrm>
          <a:prstGeom prst="rect">
            <a:avLst/>
          </a:prstGeom>
          <a:solidFill>
            <a:schemeClr val="accent6">
              <a:lumMod val="40000"/>
              <a:lumOff val="60000"/>
              <a:alpha val="7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2" name="Rectángulo 1"/>
          <p:cNvSpPr/>
          <p:nvPr/>
        </p:nvSpPr>
        <p:spPr bwMode="auto">
          <a:xfrm>
            <a:off x="76767" y="44624"/>
            <a:ext cx="6401846" cy="1143461"/>
          </a:xfrm>
          <a:prstGeom prst="rect">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VE" sz="1800" b="0" i="0" u="sng" strike="noStrike" cap="none" normalizeH="0" baseline="0">
              <a:ln>
                <a:noFill/>
              </a:ln>
              <a:solidFill>
                <a:schemeClr val="tx1"/>
              </a:solidFill>
              <a:effectLst/>
              <a:latin typeface="Arial" charset="0"/>
            </a:endParaRPr>
          </a:p>
        </p:txBody>
      </p:sp>
      <p:sp>
        <p:nvSpPr>
          <p:cNvPr id="3" name="CuadroTexto 2"/>
          <p:cNvSpPr txBox="1"/>
          <p:nvPr/>
        </p:nvSpPr>
        <p:spPr>
          <a:xfrm>
            <a:off x="234997" y="764704"/>
            <a:ext cx="6208445" cy="461665"/>
          </a:xfrm>
          <a:prstGeom prst="rect">
            <a:avLst/>
          </a:prstGeom>
          <a:noFill/>
        </p:spPr>
        <p:txBody>
          <a:bodyPr wrap="square" rtlCol="0">
            <a:spAutoFit/>
          </a:bodyPr>
          <a:lstStyle/>
          <a:p>
            <a:r>
              <a:rPr lang="es-VE" sz="2400" u="none" spc="100" dirty="0" err="1">
                <a:solidFill>
                  <a:srgbClr val="FAEE06"/>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cs typeface="Arial Unicode MS" panose="020B0604020202020204" pitchFamily="34" charset="-128"/>
              </a:rPr>
              <a:t>Sustainable</a:t>
            </a:r>
            <a:r>
              <a:rPr lang="es-VE" sz="2400" b="1" u="none" spc="100" dirty="0">
                <a:solidFill>
                  <a:srgbClr val="FAEE06"/>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cs typeface="Arial Unicode MS" panose="020B0604020202020204" pitchFamily="34" charset="-128"/>
              </a:rPr>
              <a:t> </a:t>
            </a:r>
            <a:r>
              <a:rPr lang="es-VE" sz="2400" u="none" spc="100" dirty="0">
                <a:solidFill>
                  <a:srgbClr val="FAEE06"/>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cs typeface="Arial Unicode MS" panose="020B0604020202020204" pitchFamily="34" charset="-128"/>
              </a:rPr>
              <a:t>campus</a:t>
            </a:r>
          </a:p>
        </p:txBody>
      </p:sp>
      <p:pic>
        <p:nvPicPr>
          <p:cNvPr id="4" name="Picture 8" descr="Resultado de imagen para centro submarinista USB">
            <a:extLst>
              <a:ext uri="{FF2B5EF4-FFF2-40B4-BE49-F238E27FC236}">
                <a16:creationId xmlns:a16="http://schemas.microsoft.com/office/drawing/2014/main" id="{08B18CBD-1B1D-483A-9148-0E93605B29B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9210" y="144533"/>
            <a:ext cx="936870" cy="94364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Resultado de imagen para red universidades sustentables venezue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767" y="5589240"/>
            <a:ext cx="3199089" cy="147525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ariusa.net/graficasAriusa/logo_arius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5733256"/>
            <a:ext cx="1849861" cy="949363"/>
          </a:xfrm>
          <a:prstGeom prst="rect">
            <a:avLst/>
          </a:prstGeom>
          <a:solidFill>
            <a:srgbClr val="FFFFFF">
              <a:alpha val="41176"/>
            </a:srgbClr>
          </a:solidFill>
        </p:spPr>
      </p:pic>
      <p:sp>
        <p:nvSpPr>
          <p:cNvPr id="5" name="CuadroTexto 4"/>
          <p:cNvSpPr txBox="1"/>
          <p:nvPr/>
        </p:nvSpPr>
        <p:spPr>
          <a:xfrm>
            <a:off x="467544" y="1410697"/>
            <a:ext cx="5688632" cy="4062651"/>
          </a:xfrm>
          <a:prstGeom prst="rect">
            <a:avLst/>
          </a:prstGeom>
          <a:noFill/>
        </p:spPr>
        <p:txBody>
          <a:bodyPr wrap="square" rtlCol="0">
            <a:spAutoFit/>
          </a:bodyPr>
          <a:lstStyle/>
          <a:p>
            <a:pPr marL="285750" indent="-285750">
              <a:buFont typeface="Arial" panose="020B0604020202020204" pitchFamily="34" charset="0"/>
              <a:buChar char="•"/>
            </a:pPr>
            <a:r>
              <a:rPr lang="en-US" sz="1600" u="none" dirty="0">
                <a:solidFill>
                  <a:schemeClr val="accent6">
                    <a:lumMod val="50000"/>
                  </a:schemeClr>
                </a:solidFill>
              </a:rPr>
              <a:t>Member of REDVUA and ARIUSA</a:t>
            </a:r>
          </a:p>
          <a:p>
            <a:pPr marL="285750" indent="-285750">
              <a:buFont typeface="Arial" panose="020B0604020202020204" pitchFamily="34" charset="0"/>
              <a:buChar char="•"/>
            </a:pPr>
            <a:r>
              <a:rPr lang="en-US" sz="1600" u="none" dirty="0">
                <a:solidFill>
                  <a:schemeClr val="accent6">
                    <a:lumMod val="50000"/>
                  </a:schemeClr>
                </a:solidFill>
              </a:rPr>
              <a:t>Participation in Green metrics</a:t>
            </a:r>
          </a:p>
          <a:p>
            <a:pPr marL="285750" indent="-285750">
              <a:buFont typeface="Arial" panose="020B0604020202020204" pitchFamily="34" charset="0"/>
              <a:buChar char="•"/>
            </a:pPr>
            <a:r>
              <a:rPr lang="en-US" sz="1600" u="none" dirty="0">
                <a:solidFill>
                  <a:schemeClr val="accent6">
                    <a:lumMod val="50000"/>
                  </a:schemeClr>
                </a:solidFill>
              </a:rPr>
              <a:t>Extensive recycling program</a:t>
            </a:r>
          </a:p>
          <a:p>
            <a:pPr marL="285750" indent="-285750">
              <a:buFont typeface="Arial" panose="020B0604020202020204" pitchFamily="34" charset="0"/>
              <a:buChar char="•"/>
            </a:pPr>
            <a:r>
              <a:rPr lang="en-US" sz="1600" u="none" dirty="0">
                <a:solidFill>
                  <a:schemeClr val="accent6">
                    <a:lumMod val="50000"/>
                  </a:schemeClr>
                </a:solidFill>
              </a:rPr>
              <a:t>Some Smart building implementation</a:t>
            </a:r>
          </a:p>
          <a:p>
            <a:pPr marL="285750" indent="-285750">
              <a:buFont typeface="Arial" panose="020B0604020202020204" pitchFamily="34" charset="0"/>
              <a:buChar char="•"/>
            </a:pPr>
            <a:r>
              <a:rPr lang="en-US" sz="1600" u="none" dirty="0">
                <a:solidFill>
                  <a:schemeClr val="accent6">
                    <a:lumMod val="50000"/>
                  </a:schemeClr>
                </a:solidFill>
              </a:rPr>
              <a:t>Paperless policy</a:t>
            </a:r>
          </a:p>
          <a:p>
            <a:pPr marL="285750" indent="-285750">
              <a:buFont typeface="Arial" panose="020B0604020202020204" pitchFamily="34" charset="0"/>
              <a:buChar char="•"/>
            </a:pPr>
            <a:r>
              <a:rPr lang="en-US" sz="1600" u="none" dirty="0">
                <a:solidFill>
                  <a:schemeClr val="accent6">
                    <a:lumMod val="50000"/>
                  </a:schemeClr>
                </a:solidFill>
              </a:rPr>
              <a:t>Electronic signature policy</a:t>
            </a:r>
          </a:p>
          <a:p>
            <a:pPr marL="285750" indent="-285750">
              <a:buFont typeface="Arial" panose="020B0604020202020204" pitchFamily="34" charset="0"/>
              <a:buChar char="•"/>
            </a:pPr>
            <a:r>
              <a:rPr lang="en-US" sz="1600" u="none" dirty="0">
                <a:solidFill>
                  <a:schemeClr val="accent6">
                    <a:lumMod val="50000"/>
                  </a:schemeClr>
                </a:solidFill>
              </a:rPr>
              <a:t>Free shuttle service for students, faculty and staff</a:t>
            </a:r>
          </a:p>
          <a:p>
            <a:pPr marL="285750" indent="-285750">
              <a:buFont typeface="Arial" panose="020B0604020202020204" pitchFamily="34" charset="0"/>
              <a:buChar char="•"/>
            </a:pPr>
            <a:r>
              <a:rPr lang="en-US" sz="1600" u="none" dirty="0">
                <a:solidFill>
                  <a:schemeClr val="accent6">
                    <a:lumMod val="50000"/>
                  </a:schemeClr>
                </a:solidFill>
              </a:rPr>
              <a:t>Program for promotion of bicycle use</a:t>
            </a:r>
          </a:p>
          <a:p>
            <a:pPr marL="285750" indent="-285750">
              <a:buFont typeface="Arial" panose="020B0604020202020204" pitchFamily="34" charset="0"/>
              <a:buChar char="•"/>
            </a:pPr>
            <a:r>
              <a:rPr lang="en-US" sz="1600" u="none" dirty="0">
                <a:solidFill>
                  <a:schemeClr val="accent6">
                    <a:lumMod val="50000"/>
                  </a:schemeClr>
                </a:solidFill>
              </a:rPr>
              <a:t>Over 150 courses related to environment and sustainable development offered </a:t>
            </a:r>
          </a:p>
          <a:p>
            <a:pPr marL="285750" indent="-285750">
              <a:buFont typeface="Arial" panose="020B0604020202020204" pitchFamily="34" charset="0"/>
              <a:buChar char="•"/>
            </a:pPr>
            <a:r>
              <a:rPr lang="en-US" sz="1600" u="none" dirty="0">
                <a:solidFill>
                  <a:schemeClr val="accent6">
                    <a:lumMod val="50000"/>
                  </a:schemeClr>
                </a:solidFill>
              </a:rPr>
              <a:t>Forest protection program</a:t>
            </a:r>
          </a:p>
          <a:p>
            <a:pPr marL="285750" indent="-285750">
              <a:buFont typeface="Arial" panose="020B0604020202020204" pitchFamily="34" charset="0"/>
              <a:buChar char="•"/>
            </a:pPr>
            <a:r>
              <a:rPr lang="en-US" sz="1600" u="none" dirty="0">
                <a:solidFill>
                  <a:schemeClr val="accent6">
                    <a:lumMod val="50000"/>
                  </a:schemeClr>
                </a:solidFill>
              </a:rPr>
              <a:t>Community service projects related to environment and sustainable development</a:t>
            </a:r>
          </a:p>
          <a:p>
            <a:pPr marL="285750" indent="-285750">
              <a:buFont typeface="Arial" panose="020B0604020202020204" pitchFamily="34" charset="0"/>
              <a:buChar char="•"/>
            </a:pPr>
            <a:r>
              <a:rPr lang="en-US" sz="1600" u="none" dirty="0">
                <a:solidFill>
                  <a:schemeClr val="accent6">
                    <a:lumMod val="50000"/>
                  </a:schemeClr>
                </a:solidFill>
              </a:rPr>
              <a:t>Five student organizations related to environment and sustainable development</a:t>
            </a:r>
          </a:p>
          <a:p>
            <a:endParaRPr lang="en-US" u="none" dirty="0">
              <a:solidFill>
                <a:schemeClr val="bg1"/>
              </a:solidFill>
            </a:endParaRPr>
          </a:p>
        </p:txBody>
      </p:sp>
      <p:grpSp>
        <p:nvGrpSpPr>
          <p:cNvPr id="8" name="Group 4"/>
          <p:cNvGrpSpPr>
            <a:grpSpLocks/>
          </p:cNvGrpSpPr>
          <p:nvPr/>
        </p:nvGrpSpPr>
        <p:grpSpPr bwMode="auto">
          <a:xfrm>
            <a:off x="6516688" y="0"/>
            <a:ext cx="142875" cy="6858000"/>
            <a:chOff x="4105" y="0"/>
            <a:chExt cx="90" cy="4320"/>
          </a:xfrm>
        </p:grpSpPr>
        <p:sp>
          <p:nvSpPr>
            <p:cNvPr id="9" name="Line 5"/>
            <p:cNvSpPr>
              <a:spLocks noChangeShapeType="1"/>
            </p:cNvSpPr>
            <p:nvPr/>
          </p:nvSpPr>
          <p:spPr bwMode="auto">
            <a:xfrm>
              <a:off x="4105" y="0"/>
              <a:ext cx="0" cy="4320"/>
            </a:xfrm>
            <a:prstGeom prst="line">
              <a:avLst/>
            </a:prstGeom>
            <a:noFill/>
            <a:ln w="28575">
              <a:solidFill>
                <a:schemeClr val="accent6">
                  <a:lumMod val="75000"/>
                </a:schemeClr>
              </a:solidFill>
              <a:round/>
              <a:headEnd/>
              <a:tailEnd/>
            </a:ln>
          </p:spPr>
          <p:txBody>
            <a:bodyPr/>
            <a:lstStyle/>
            <a:p>
              <a:endParaRPr lang="es-VE"/>
            </a:p>
          </p:txBody>
        </p:sp>
        <p:sp>
          <p:nvSpPr>
            <p:cNvPr id="10" name="Line 6"/>
            <p:cNvSpPr>
              <a:spLocks noChangeShapeType="1"/>
            </p:cNvSpPr>
            <p:nvPr/>
          </p:nvSpPr>
          <p:spPr bwMode="auto">
            <a:xfrm>
              <a:off x="4150" y="0"/>
              <a:ext cx="0" cy="4320"/>
            </a:xfrm>
            <a:prstGeom prst="line">
              <a:avLst/>
            </a:prstGeom>
            <a:noFill/>
            <a:ln w="28575">
              <a:solidFill>
                <a:schemeClr val="accent6">
                  <a:lumMod val="75000"/>
                </a:schemeClr>
              </a:solidFill>
              <a:round/>
              <a:headEnd/>
              <a:tailEnd/>
            </a:ln>
          </p:spPr>
          <p:txBody>
            <a:bodyPr/>
            <a:lstStyle/>
            <a:p>
              <a:endParaRPr lang="es-VE"/>
            </a:p>
          </p:txBody>
        </p:sp>
        <p:sp>
          <p:nvSpPr>
            <p:cNvPr id="11" name="Line 7"/>
            <p:cNvSpPr>
              <a:spLocks noChangeShapeType="1"/>
            </p:cNvSpPr>
            <p:nvPr/>
          </p:nvSpPr>
          <p:spPr bwMode="auto">
            <a:xfrm>
              <a:off x="4195" y="0"/>
              <a:ext cx="0" cy="4320"/>
            </a:xfrm>
            <a:prstGeom prst="line">
              <a:avLst/>
            </a:prstGeom>
            <a:noFill/>
            <a:ln w="28575">
              <a:solidFill>
                <a:schemeClr val="accent6">
                  <a:lumMod val="75000"/>
                </a:schemeClr>
              </a:solidFill>
              <a:round/>
              <a:headEnd/>
              <a:tailEnd/>
            </a:ln>
          </p:spPr>
          <p:txBody>
            <a:bodyPr/>
            <a:lstStyle/>
            <a:p>
              <a:endParaRPr lang="es-VE"/>
            </a:p>
          </p:txBody>
        </p:sp>
      </p:grpSp>
      <p:pic>
        <p:nvPicPr>
          <p:cNvPr id="8198" name="Picture 6" descr="https://usbnoticias.info/wp-content/uploads/2016/03/reciclaje-11-300x225.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00172" y="509619"/>
            <a:ext cx="2164316" cy="1623237"/>
          </a:xfrm>
          <a:prstGeom prst="rect">
            <a:avLst/>
          </a:prstGeom>
          <a:noFill/>
          <a:ln w="3175">
            <a:solidFill>
              <a:schemeClr val="bg1"/>
            </a:solidFill>
            <a:miter lim="800000"/>
            <a:headEnd/>
            <a:tailEnd/>
          </a:ln>
          <a:effectLst>
            <a:outerShdw dist="107763"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pic>
      <p:pic>
        <p:nvPicPr>
          <p:cNvPr id="8200" name="Picture 8" descr="Resultado de imagen para reciclaje en la Universidad simon boliva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313"/>
          <a:stretch/>
        </p:blipFill>
        <p:spPr bwMode="auto">
          <a:xfrm>
            <a:off x="6786106" y="2420888"/>
            <a:ext cx="2178382" cy="1656184"/>
          </a:xfrm>
          <a:prstGeom prst="rect">
            <a:avLst/>
          </a:prstGeom>
          <a:noFill/>
          <a:ln w="3175">
            <a:solidFill>
              <a:schemeClr val="bg1"/>
            </a:solidFill>
            <a:miter lim="800000"/>
            <a:headEnd/>
            <a:tailEnd/>
          </a:ln>
          <a:effectLst>
            <a:outerShdw dist="107763"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pic>
      <p:pic>
        <p:nvPicPr>
          <p:cNvPr id="8204" name="Picture 12" descr="https://guardabosqueusb.files.wordpress.com/2015/08/arboles-metro.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984" r="4509"/>
          <a:stretch/>
        </p:blipFill>
        <p:spPr bwMode="auto">
          <a:xfrm>
            <a:off x="6769077" y="4365104"/>
            <a:ext cx="2232248" cy="1696694"/>
          </a:xfrm>
          <a:prstGeom prst="rect">
            <a:avLst/>
          </a:prstGeom>
          <a:noFill/>
          <a:ln w="3175">
            <a:solidFill>
              <a:schemeClr val="bg1"/>
            </a:solidFill>
            <a:miter lim="800000"/>
            <a:headEnd/>
            <a:tailEnd/>
          </a:ln>
          <a:effectLst>
            <a:outerShdw dist="107763"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pic>
      <p:pic>
        <p:nvPicPr>
          <p:cNvPr id="15" name="Picture 30" descr="blanca001tr"/>
          <p:cNvPicPr>
            <a:picLocks noChangeAspect="1" noChangeArrowheads="1"/>
          </p:cNvPicPr>
          <p:nvPr/>
        </p:nvPicPr>
        <p:blipFill>
          <a:blip r:embed="rId8" cstate="print"/>
          <a:srcRect/>
          <a:stretch>
            <a:fillRect/>
          </a:stretch>
        </p:blipFill>
        <p:spPr bwMode="auto">
          <a:xfrm>
            <a:off x="8244408" y="6211092"/>
            <a:ext cx="723824" cy="506804"/>
          </a:xfrm>
          <a:prstGeom prst="rect">
            <a:avLst/>
          </a:prstGeom>
          <a:noFill/>
          <a:ln w="9525">
            <a:noFill/>
            <a:miter lim="800000"/>
            <a:headEnd/>
            <a:tailEnd/>
          </a:ln>
        </p:spPr>
      </p:pic>
    </p:spTree>
    <p:extLst>
      <p:ext uri="{BB962C8B-B14F-4D97-AF65-F5344CB8AC3E}">
        <p14:creationId xmlns:p14="http://schemas.microsoft.com/office/powerpoint/2010/main" val="3048678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1843088"/>
            <a:ext cx="9144000" cy="1439862"/>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4112" name="Rectangle 16"/>
          <p:cNvSpPr>
            <a:spLocks noChangeArrowheads="1"/>
          </p:cNvSpPr>
          <p:nvPr/>
        </p:nvSpPr>
        <p:spPr bwMode="auto">
          <a:xfrm>
            <a:off x="0" y="1844675"/>
            <a:ext cx="9144000" cy="1439863"/>
          </a:xfrm>
          <a:prstGeom prst="rect">
            <a:avLst/>
          </a:prstGeom>
          <a:solidFill>
            <a:schemeClr val="tx2">
              <a:lumMod val="50000"/>
            </a:schemeClr>
          </a:solidFill>
          <a:ln w="9525">
            <a:solidFill>
              <a:schemeClr val="tx1"/>
            </a:solidFill>
            <a:miter lim="800000"/>
            <a:headEnd/>
            <a:tailEnd/>
          </a:ln>
        </p:spPr>
        <p:txBody>
          <a:bodyPr wrap="none" anchor="ctr"/>
          <a:lstStyle/>
          <a:p>
            <a:endParaRPr lang="es-VE"/>
          </a:p>
        </p:txBody>
      </p:sp>
      <p:sp>
        <p:nvSpPr>
          <p:cNvPr id="4100" name="Line 4"/>
          <p:cNvSpPr>
            <a:spLocks noChangeShapeType="1"/>
          </p:cNvSpPr>
          <p:nvPr/>
        </p:nvSpPr>
        <p:spPr bwMode="auto">
          <a:xfrm>
            <a:off x="1331913" y="0"/>
            <a:ext cx="0" cy="6858000"/>
          </a:xfrm>
          <a:prstGeom prst="line">
            <a:avLst/>
          </a:prstGeom>
          <a:noFill/>
          <a:ln w="9525">
            <a:solidFill>
              <a:srgbClr val="808080"/>
            </a:solidFill>
            <a:round/>
            <a:headEnd/>
            <a:tailEnd/>
          </a:ln>
        </p:spPr>
        <p:txBody>
          <a:bodyPr/>
          <a:lstStyle/>
          <a:p>
            <a:endParaRPr lang="es-VE"/>
          </a:p>
        </p:txBody>
      </p:sp>
      <p:sp>
        <p:nvSpPr>
          <p:cNvPr id="4101" name="Line 5"/>
          <p:cNvSpPr>
            <a:spLocks noChangeShapeType="1"/>
          </p:cNvSpPr>
          <p:nvPr/>
        </p:nvSpPr>
        <p:spPr bwMode="auto">
          <a:xfrm>
            <a:off x="2916238" y="0"/>
            <a:ext cx="0" cy="6858000"/>
          </a:xfrm>
          <a:prstGeom prst="line">
            <a:avLst/>
          </a:prstGeom>
          <a:noFill/>
          <a:ln w="9525">
            <a:solidFill>
              <a:srgbClr val="808080"/>
            </a:solidFill>
            <a:round/>
            <a:headEnd/>
            <a:tailEnd/>
          </a:ln>
        </p:spPr>
        <p:txBody>
          <a:bodyPr/>
          <a:lstStyle/>
          <a:p>
            <a:endParaRPr lang="es-VE"/>
          </a:p>
        </p:txBody>
      </p:sp>
      <p:sp>
        <p:nvSpPr>
          <p:cNvPr id="4102" name="Line 6"/>
          <p:cNvSpPr>
            <a:spLocks noChangeShapeType="1"/>
          </p:cNvSpPr>
          <p:nvPr/>
        </p:nvSpPr>
        <p:spPr bwMode="auto">
          <a:xfrm>
            <a:off x="4500563" y="0"/>
            <a:ext cx="0" cy="6858000"/>
          </a:xfrm>
          <a:prstGeom prst="line">
            <a:avLst/>
          </a:prstGeom>
          <a:noFill/>
          <a:ln w="9525">
            <a:solidFill>
              <a:srgbClr val="808080"/>
            </a:solidFill>
            <a:round/>
            <a:headEnd/>
            <a:tailEnd/>
          </a:ln>
        </p:spPr>
        <p:txBody>
          <a:bodyPr/>
          <a:lstStyle/>
          <a:p>
            <a:endParaRPr lang="es-VE"/>
          </a:p>
        </p:txBody>
      </p:sp>
      <p:sp>
        <p:nvSpPr>
          <p:cNvPr id="4103" name="Line 7"/>
          <p:cNvSpPr>
            <a:spLocks noChangeShapeType="1"/>
          </p:cNvSpPr>
          <p:nvPr/>
        </p:nvSpPr>
        <p:spPr bwMode="auto">
          <a:xfrm>
            <a:off x="0" y="1844675"/>
            <a:ext cx="9144000" cy="0"/>
          </a:xfrm>
          <a:prstGeom prst="line">
            <a:avLst/>
          </a:prstGeom>
          <a:noFill/>
          <a:ln w="9525">
            <a:solidFill>
              <a:srgbClr val="808080"/>
            </a:solidFill>
            <a:round/>
            <a:headEnd/>
            <a:tailEnd/>
          </a:ln>
        </p:spPr>
        <p:txBody>
          <a:bodyPr/>
          <a:lstStyle/>
          <a:p>
            <a:endParaRPr lang="es-VE"/>
          </a:p>
        </p:txBody>
      </p:sp>
      <p:sp>
        <p:nvSpPr>
          <p:cNvPr id="4104" name="Line 8"/>
          <p:cNvSpPr>
            <a:spLocks noChangeShapeType="1"/>
          </p:cNvSpPr>
          <p:nvPr/>
        </p:nvSpPr>
        <p:spPr bwMode="auto">
          <a:xfrm>
            <a:off x="0" y="3284538"/>
            <a:ext cx="9144000" cy="0"/>
          </a:xfrm>
          <a:prstGeom prst="line">
            <a:avLst/>
          </a:prstGeom>
          <a:noFill/>
          <a:ln w="9525">
            <a:solidFill>
              <a:srgbClr val="808080"/>
            </a:solidFill>
            <a:round/>
            <a:headEnd/>
            <a:tailEnd/>
          </a:ln>
        </p:spPr>
        <p:txBody>
          <a:bodyPr/>
          <a:lstStyle/>
          <a:p>
            <a:endParaRPr lang="es-VE"/>
          </a:p>
        </p:txBody>
      </p:sp>
      <p:sp>
        <p:nvSpPr>
          <p:cNvPr id="4105" name="Oval 9"/>
          <p:cNvSpPr>
            <a:spLocks noChangeArrowheads="1"/>
          </p:cNvSpPr>
          <p:nvPr/>
        </p:nvSpPr>
        <p:spPr bwMode="auto">
          <a:xfrm>
            <a:off x="1475581" y="1912635"/>
            <a:ext cx="1295400" cy="1295400"/>
          </a:xfrm>
          <a:prstGeom prst="ellipse">
            <a:avLst/>
          </a:prstGeom>
          <a:solidFill>
            <a:srgbClr val="FFFF89"/>
          </a:solidFill>
          <a:ln w="9525">
            <a:noFill/>
            <a:round/>
            <a:headEnd/>
            <a:tailEnd/>
          </a:ln>
        </p:spPr>
        <p:txBody>
          <a:bodyPr wrap="none" anchor="ctr"/>
          <a:lstStyle/>
          <a:p>
            <a:endParaRPr lang="es-VE"/>
          </a:p>
        </p:txBody>
      </p:sp>
      <p:sp>
        <p:nvSpPr>
          <p:cNvPr id="4106" name="Oval 10"/>
          <p:cNvSpPr>
            <a:spLocks noChangeArrowheads="1"/>
          </p:cNvSpPr>
          <p:nvPr/>
        </p:nvSpPr>
        <p:spPr bwMode="auto">
          <a:xfrm>
            <a:off x="3059625" y="1912635"/>
            <a:ext cx="1295400" cy="1295400"/>
          </a:xfrm>
          <a:prstGeom prst="ellipse">
            <a:avLst/>
          </a:prstGeom>
          <a:solidFill>
            <a:srgbClr val="FFC000"/>
          </a:solidFill>
          <a:ln w="9525">
            <a:noFill/>
            <a:round/>
            <a:headEnd/>
            <a:tailEnd/>
          </a:ln>
        </p:spPr>
        <p:txBody>
          <a:bodyPr wrap="none" anchor="ctr"/>
          <a:lstStyle/>
          <a:p>
            <a:endParaRPr lang="es-VE"/>
          </a:p>
        </p:txBody>
      </p:sp>
      <p:sp>
        <p:nvSpPr>
          <p:cNvPr id="4107" name="Oval 11"/>
          <p:cNvSpPr>
            <a:spLocks noChangeArrowheads="1"/>
          </p:cNvSpPr>
          <p:nvPr/>
        </p:nvSpPr>
        <p:spPr bwMode="auto">
          <a:xfrm>
            <a:off x="4642473" y="1923521"/>
            <a:ext cx="1295400" cy="1295400"/>
          </a:xfrm>
          <a:prstGeom prst="ellipse">
            <a:avLst/>
          </a:prstGeom>
          <a:solidFill>
            <a:schemeClr val="accent2">
              <a:lumMod val="75000"/>
            </a:schemeClr>
          </a:solidFill>
          <a:ln w="9525">
            <a:noFill/>
            <a:round/>
            <a:headEnd/>
            <a:tailEnd/>
          </a:ln>
        </p:spPr>
        <p:txBody>
          <a:bodyPr wrap="none" anchor="ctr"/>
          <a:lstStyle/>
          <a:p>
            <a:endParaRPr lang="es-VE"/>
          </a:p>
        </p:txBody>
      </p:sp>
      <p:pic>
        <p:nvPicPr>
          <p:cNvPr id="4113" name="Picture 17" descr="blanca001tr"/>
          <p:cNvPicPr>
            <a:picLocks noChangeAspect="1" noChangeArrowheads="1"/>
          </p:cNvPicPr>
          <p:nvPr/>
        </p:nvPicPr>
        <p:blipFill>
          <a:blip r:embed="rId3" cstate="print"/>
          <a:srcRect/>
          <a:stretch>
            <a:fillRect/>
          </a:stretch>
        </p:blipFill>
        <p:spPr bwMode="auto">
          <a:xfrm>
            <a:off x="6838073" y="1885295"/>
            <a:ext cx="1800225" cy="1260475"/>
          </a:xfrm>
          <a:prstGeom prst="rect">
            <a:avLst/>
          </a:prstGeom>
          <a:noFill/>
          <a:ln w="9525">
            <a:noFill/>
            <a:miter lim="800000"/>
            <a:headEnd/>
            <a:tailEnd/>
          </a:ln>
        </p:spPr>
      </p:pic>
      <p:pic>
        <p:nvPicPr>
          <p:cNvPr id="4119" name="Picture 23"/>
          <p:cNvPicPr>
            <a:picLocks noChangeAspect="1" noChangeArrowheads="1"/>
          </p:cNvPicPr>
          <p:nvPr/>
        </p:nvPicPr>
        <p:blipFill>
          <a:blip r:embed="rId4" cstate="print"/>
          <a:srcRect/>
          <a:stretch>
            <a:fillRect/>
          </a:stretch>
        </p:blipFill>
        <p:spPr bwMode="auto">
          <a:xfrm>
            <a:off x="1403350" y="404813"/>
            <a:ext cx="1439863" cy="1312862"/>
          </a:xfrm>
          <a:prstGeom prst="rect">
            <a:avLst/>
          </a:prstGeom>
          <a:noFill/>
          <a:ln w="3175">
            <a:solidFill>
              <a:srgbClr val="C0C0C0"/>
            </a:solidFill>
            <a:miter lim="800000"/>
            <a:headEnd/>
            <a:tailEnd/>
          </a:ln>
          <a:effectLst>
            <a:outerShdw dist="35921" dir="2700000" algn="ctr" rotWithShape="0">
              <a:schemeClr val="tx1">
                <a:alpha val="50000"/>
              </a:schemeClr>
            </a:outerShdw>
          </a:effectLst>
        </p:spPr>
      </p:pic>
      <p:sp>
        <p:nvSpPr>
          <p:cNvPr id="4121" name="Text Box 25"/>
          <p:cNvSpPr txBox="1">
            <a:spLocks noChangeArrowheads="1"/>
          </p:cNvSpPr>
          <p:nvPr/>
        </p:nvSpPr>
        <p:spPr bwMode="auto">
          <a:xfrm rot="-5400000">
            <a:off x="-2720975" y="2971800"/>
            <a:ext cx="6858000" cy="914400"/>
          </a:xfrm>
          <a:prstGeom prst="rect">
            <a:avLst/>
          </a:prstGeom>
          <a:noFill/>
          <a:ln w="9525">
            <a:noFill/>
            <a:miter lim="800000"/>
            <a:headEnd/>
            <a:tailEnd/>
          </a:ln>
        </p:spPr>
        <p:txBody>
          <a:bodyPr>
            <a:spAutoFit/>
          </a:bodyPr>
          <a:lstStyle/>
          <a:p>
            <a:pPr>
              <a:spcBef>
                <a:spcPct val="50000"/>
              </a:spcBef>
            </a:pPr>
            <a:r>
              <a:rPr lang="en-US" sz="5400" u="none" dirty="0">
                <a:solidFill>
                  <a:schemeClr val="bg2">
                    <a:lumMod val="50000"/>
                  </a:schemeClr>
                </a:solidFill>
                <a:latin typeface="Arial Black" pitchFamily="34" charset="0"/>
              </a:rPr>
              <a:t>student activities</a:t>
            </a:r>
          </a:p>
        </p:txBody>
      </p:sp>
      <p:sp>
        <p:nvSpPr>
          <p:cNvPr id="4122" name="Text Box 26"/>
          <p:cNvSpPr txBox="1">
            <a:spLocks noChangeArrowheads="1"/>
          </p:cNvSpPr>
          <p:nvPr/>
        </p:nvSpPr>
        <p:spPr bwMode="auto">
          <a:xfrm>
            <a:off x="1435493" y="3411538"/>
            <a:ext cx="2951163" cy="3200876"/>
          </a:xfrm>
          <a:prstGeom prst="rect">
            <a:avLst/>
          </a:prstGeom>
          <a:solidFill>
            <a:srgbClr val="FFFF9F">
              <a:alpha val="74902"/>
            </a:srgbClr>
          </a:solidFill>
          <a:ln w="9525">
            <a:noFill/>
            <a:miter lim="800000"/>
            <a:headEnd/>
            <a:tailEnd/>
          </a:ln>
        </p:spPr>
        <p:txBody>
          <a:bodyPr wrap="square">
            <a:spAutoFit/>
          </a:bodyPr>
          <a:lstStyle>
            <a:defPPr>
              <a:defRPr lang="es-ES_tradnl"/>
            </a:defPPr>
            <a:lvl1pPr algn="just">
              <a:spcAft>
                <a:spcPts val="600"/>
              </a:spcAft>
              <a:defRPr sz="1400" b="1" u="none">
                <a:solidFill>
                  <a:schemeClr val="tx1">
                    <a:lumMod val="85000"/>
                    <a:lumOff val="15000"/>
                  </a:schemeClr>
                </a:solidFill>
                <a:latin typeface="Century Gothic" pitchFamily="34" charset="0"/>
              </a:defRPr>
            </a:lvl1pPr>
          </a:lstStyle>
          <a:p>
            <a:r>
              <a:rPr lang="en-US" dirty="0"/>
              <a:t>MODEL UNITED NATIONS</a:t>
            </a:r>
          </a:p>
          <a:p>
            <a:pPr algn="l"/>
            <a:r>
              <a:rPr lang="en-US" b="0" dirty="0"/>
              <a:t>USB participates in HMUN, LAMUN and WMUN.  Students prepare themselves comprehensively, and have an excellent performance in the competitions</a:t>
            </a:r>
          </a:p>
          <a:p>
            <a:r>
              <a:rPr lang="en-US" b="0" dirty="0"/>
              <a:t>HMUN </a:t>
            </a:r>
            <a:r>
              <a:rPr lang="es-VE" b="0" dirty="0"/>
              <a:t>2017: </a:t>
            </a:r>
            <a:r>
              <a:rPr lang="es-VE" b="0" dirty="0" err="1"/>
              <a:t>Outstanding</a:t>
            </a:r>
            <a:r>
              <a:rPr lang="es-VE" b="0" dirty="0"/>
              <a:t> </a:t>
            </a:r>
            <a:r>
              <a:rPr lang="es-VE" b="0" dirty="0" err="1"/>
              <a:t>Large</a:t>
            </a:r>
            <a:r>
              <a:rPr lang="es-VE" b="0" dirty="0"/>
              <a:t> </a:t>
            </a:r>
            <a:r>
              <a:rPr lang="es-VE" b="0" dirty="0" err="1"/>
              <a:t>Delegation</a:t>
            </a:r>
            <a:endParaRPr lang="es-VE" b="0" dirty="0"/>
          </a:p>
          <a:p>
            <a:r>
              <a:rPr lang="es-VE" b="0" dirty="0"/>
              <a:t>LAMUN 2017: </a:t>
            </a:r>
            <a:r>
              <a:rPr lang="es-VE" b="0" dirty="0" err="1"/>
              <a:t>Best</a:t>
            </a:r>
            <a:r>
              <a:rPr lang="es-VE" b="0" dirty="0"/>
              <a:t> </a:t>
            </a:r>
            <a:r>
              <a:rPr lang="es-VE" b="0" dirty="0" err="1"/>
              <a:t>large</a:t>
            </a:r>
            <a:r>
              <a:rPr lang="es-VE" b="0" dirty="0"/>
              <a:t> </a:t>
            </a:r>
            <a:r>
              <a:rPr lang="es-VE" b="0" dirty="0" err="1"/>
              <a:t>Latinamerican</a:t>
            </a:r>
            <a:r>
              <a:rPr lang="es-VE" b="0" dirty="0"/>
              <a:t> </a:t>
            </a:r>
            <a:r>
              <a:rPr lang="es-VE" b="0" dirty="0" err="1"/>
              <a:t>Delegation</a:t>
            </a:r>
            <a:endParaRPr lang="es-VE" b="0" dirty="0"/>
          </a:p>
          <a:p>
            <a:r>
              <a:rPr lang="es-VE" b="0" dirty="0"/>
              <a:t>WMUN Feb. 2017: </a:t>
            </a:r>
            <a:r>
              <a:rPr lang="es-VE" b="0" dirty="0" err="1"/>
              <a:t>Best</a:t>
            </a:r>
            <a:r>
              <a:rPr lang="es-VE" b="0" dirty="0"/>
              <a:t> </a:t>
            </a:r>
            <a:r>
              <a:rPr lang="es-VE" b="0" dirty="0" err="1"/>
              <a:t>large</a:t>
            </a:r>
            <a:r>
              <a:rPr lang="es-VE" b="0" dirty="0"/>
              <a:t> </a:t>
            </a:r>
            <a:r>
              <a:rPr lang="es-VE" b="0" dirty="0" err="1"/>
              <a:t>Delegation</a:t>
            </a:r>
            <a:endParaRPr lang="en-US" dirty="0"/>
          </a:p>
        </p:txBody>
      </p:sp>
      <p:sp>
        <p:nvSpPr>
          <p:cNvPr id="4124" name="Rectangle 28"/>
          <p:cNvSpPr>
            <a:spLocks noChangeArrowheads="1"/>
          </p:cNvSpPr>
          <p:nvPr/>
        </p:nvSpPr>
        <p:spPr bwMode="auto">
          <a:xfrm>
            <a:off x="6154515" y="3410123"/>
            <a:ext cx="2883344" cy="2539157"/>
          </a:xfrm>
          <a:prstGeom prst="rect">
            <a:avLst/>
          </a:prstGeom>
          <a:solidFill>
            <a:srgbClr val="FFFF9F">
              <a:alpha val="74902"/>
            </a:srgbClr>
          </a:solidFill>
          <a:ln w="9525">
            <a:noFill/>
            <a:miter lim="800000"/>
            <a:headEnd/>
            <a:tailEnd/>
          </a:ln>
        </p:spPr>
        <p:txBody>
          <a:bodyPr wrap="square">
            <a:spAutoFit/>
          </a:bodyPr>
          <a:lstStyle/>
          <a:p>
            <a:pPr algn="just">
              <a:spcAft>
                <a:spcPts val="600"/>
              </a:spcAft>
            </a:pPr>
            <a:r>
              <a:rPr lang="en-US" sz="1400" b="1" u="none" dirty="0">
                <a:solidFill>
                  <a:schemeClr val="tx1">
                    <a:lumMod val="85000"/>
                    <a:lumOff val="15000"/>
                  </a:schemeClr>
                </a:solidFill>
                <a:latin typeface="Century Gothic" pitchFamily="34" charset="0"/>
              </a:rPr>
              <a:t>F-SAE USB PROJECT</a:t>
            </a:r>
          </a:p>
          <a:p>
            <a:r>
              <a:rPr lang="en-US" sz="1400" u="none" dirty="0">
                <a:solidFill>
                  <a:schemeClr val="tx1">
                    <a:lumMod val="85000"/>
                    <a:lumOff val="15000"/>
                  </a:schemeClr>
                </a:solidFill>
                <a:latin typeface="Century Gothic" pitchFamily="34" charset="0"/>
              </a:rPr>
              <a:t>The Society of Automotive Engineers (SAE), holds an annual competition for college students which consists of designing and building formula cars following a set of rules.</a:t>
            </a:r>
          </a:p>
          <a:p>
            <a:r>
              <a:rPr lang="en-US" sz="1400" u="none" dirty="0">
                <a:solidFill>
                  <a:schemeClr val="tx1">
                    <a:lumMod val="85000"/>
                    <a:lumOff val="15000"/>
                  </a:schemeClr>
                </a:solidFill>
                <a:latin typeface="Century Gothic" pitchFamily="34" charset="0"/>
              </a:rPr>
              <a:t>  </a:t>
            </a:r>
          </a:p>
          <a:p>
            <a:r>
              <a:rPr lang="en-US" sz="1400" u="none" dirty="0">
                <a:solidFill>
                  <a:schemeClr val="tx1">
                    <a:lumMod val="85000"/>
                    <a:lumOff val="15000"/>
                  </a:schemeClr>
                </a:solidFill>
                <a:latin typeface="Century Gothic" pitchFamily="34" charset="0"/>
              </a:rPr>
              <a:t>Best performance achieved in 2006: place 24 among 120 universities.  </a:t>
            </a:r>
            <a:endParaRPr lang="es-ES" sz="2000" dirty="0">
              <a:solidFill>
                <a:schemeClr val="tx1">
                  <a:lumMod val="85000"/>
                  <a:lumOff val="15000"/>
                </a:schemeClr>
              </a:solidFill>
            </a:endParaRPr>
          </a:p>
        </p:txBody>
      </p:sp>
      <p:sp>
        <p:nvSpPr>
          <p:cNvPr id="4125" name="Line 29"/>
          <p:cNvSpPr>
            <a:spLocks noChangeShapeType="1"/>
          </p:cNvSpPr>
          <p:nvPr/>
        </p:nvSpPr>
        <p:spPr bwMode="auto">
          <a:xfrm>
            <a:off x="6084888" y="0"/>
            <a:ext cx="0" cy="6858000"/>
          </a:xfrm>
          <a:prstGeom prst="line">
            <a:avLst/>
          </a:prstGeom>
          <a:noFill/>
          <a:ln w="9525">
            <a:solidFill>
              <a:srgbClr val="808080"/>
            </a:solidFill>
            <a:round/>
            <a:headEnd/>
            <a:tailEnd/>
          </a:ln>
        </p:spPr>
        <p:txBody>
          <a:bodyPr/>
          <a:lstStyle/>
          <a:p>
            <a:endParaRPr lang="es-VE"/>
          </a:p>
        </p:txBody>
      </p:sp>
      <p:pic>
        <p:nvPicPr>
          <p:cNvPr id="4126" name="Picture 30" descr="Carro%202002"/>
          <p:cNvPicPr>
            <a:picLocks noChangeAspect="1" noChangeArrowheads="1"/>
          </p:cNvPicPr>
          <p:nvPr/>
        </p:nvPicPr>
        <p:blipFill>
          <a:blip r:embed="rId5" cstate="print"/>
          <a:srcRect/>
          <a:stretch>
            <a:fillRect/>
          </a:stretch>
        </p:blipFill>
        <p:spPr bwMode="auto">
          <a:xfrm>
            <a:off x="4572000" y="3425825"/>
            <a:ext cx="1439863" cy="960437"/>
          </a:xfrm>
          <a:prstGeom prst="rect">
            <a:avLst/>
          </a:prstGeom>
          <a:noFill/>
          <a:ln w="3175">
            <a:solidFill>
              <a:schemeClr val="bg1"/>
            </a:solidFill>
            <a:miter lim="800000"/>
            <a:headEnd/>
            <a:tailEnd/>
          </a:ln>
          <a:effectLst>
            <a:outerShdw dist="35921" dir="2700000" algn="ctr" rotWithShape="0">
              <a:schemeClr val="tx1"/>
            </a:outerShdw>
          </a:effectLst>
        </p:spPr>
      </p:pic>
      <p:pic>
        <p:nvPicPr>
          <p:cNvPr id="4127" name="Picture 31" descr="CloseUPCarro2003"/>
          <p:cNvPicPr>
            <a:picLocks noChangeAspect="1" noChangeArrowheads="1"/>
          </p:cNvPicPr>
          <p:nvPr/>
        </p:nvPicPr>
        <p:blipFill>
          <a:blip r:embed="rId6" cstate="print"/>
          <a:srcRect/>
          <a:stretch>
            <a:fillRect/>
          </a:stretch>
        </p:blipFill>
        <p:spPr bwMode="auto">
          <a:xfrm>
            <a:off x="4561032" y="4567907"/>
            <a:ext cx="1439863" cy="949325"/>
          </a:xfrm>
          <a:prstGeom prst="rect">
            <a:avLst/>
          </a:prstGeom>
          <a:noFill/>
          <a:ln w="3175">
            <a:solidFill>
              <a:schemeClr val="bg1"/>
            </a:solidFill>
            <a:miter lim="800000"/>
            <a:headEnd/>
            <a:tailEnd/>
          </a:ln>
          <a:effectLst>
            <a:outerShdw dist="35921" dir="2700000" algn="ctr" rotWithShape="0">
              <a:schemeClr val="tx1"/>
            </a:outerShdw>
          </a:effectLst>
        </p:spPr>
      </p:pic>
      <p:pic>
        <p:nvPicPr>
          <p:cNvPr id="23" name="Picture 30" descr="blanca001tr"/>
          <p:cNvPicPr>
            <a:picLocks noChangeAspect="1" noChangeArrowheads="1"/>
          </p:cNvPicPr>
          <p:nvPr/>
        </p:nvPicPr>
        <p:blipFill>
          <a:blip r:embed="rId3" cstate="print"/>
          <a:srcRect/>
          <a:stretch>
            <a:fillRect/>
          </a:stretch>
        </p:blipFill>
        <p:spPr bwMode="auto">
          <a:xfrm>
            <a:off x="8244408" y="6211092"/>
            <a:ext cx="723824" cy="506804"/>
          </a:xfrm>
          <a:prstGeom prst="rect">
            <a:avLst/>
          </a:prstGeom>
          <a:noFill/>
          <a:ln w="9525">
            <a:noFill/>
            <a:miter lim="800000"/>
            <a:headEnd/>
            <a:tailEnd/>
          </a:ln>
        </p:spPr>
      </p:pic>
      <p:pic>
        <p:nvPicPr>
          <p:cNvPr id="9218" name="Picture 2" descr="Image result for formula sae Universidad simon boliv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96119" y="5664964"/>
            <a:ext cx="1401129" cy="932388"/>
          </a:xfrm>
          <a:prstGeom prst="rect">
            <a:avLst/>
          </a:prstGeom>
          <a:noFill/>
          <a:ln w="3175">
            <a:solidFill>
              <a:schemeClr val="bg1"/>
            </a:solidFill>
            <a:miter lim="800000"/>
            <a:headEnd/>
            <a:tailEnd/>
          </a:ln>
          <a:effectLst>
            <a:outerShdw dist="35921" dir="27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4118" name="Text Box 22"/>
          <p:cNvSpPr txBox="1">
            <a:spLocks noChangeArrowheads="1"/>
          </p:cNvSpPr>
          <p:nvPr/>
        </p:nvSpPr>
        <p:spPr bwMode="auto">
          <a:xfrm>
            <a:off x="4596119" y="99775"/>
            <a:ext cx="4404081" cy="1600438"/>
          </a:xfrm>
          <a:prstGeom prst="rect">
            <a:avLst/>
          </a:prstGeom>
          <a:solidFill>
            <a:srgbClr val="FFFF9F">
              <a:alpha val="74902"/>
            </a:srgbClr>
          </a:solidFill>
          <a:ln w="9525">
            <a:noFill/>
            <a:miter lim="800000"/>
            <a:headEnd/>
            <a:tailEnd/>
          </a:ln>
        </p:spPr>
        <p:txBody>
          <a:bodyPr wrap="square">
            <a:spAutoFit/>
          </a:bodyPr>
          <a:lstStyle>
            <a:defPPr>
              <a:defRPr lang="es-ES_tradnl"/>
            </a:defPPr>
            <a:lvl1pPr algn="just">
              <a:spcAft>
                <a:spcPts val="600"/>
              </a:spcAft>
              <a:defRPr sz="1400" b="1" u="none">
                <a:solidFill>
                  <a:schemeClr val="tx1">
                    <a:lumMod val="85000"/>
                    <a:lumOff val="15000"/>
                  </a:schemeClr>
                </a:solidFill>
                <a:latin typeface="Century Gothic" pitchFamily="34" charset="0"/>
              </a:defRPr>
            </a:lvl1pPr>
          </a:lstStyle>
          <a:p>
            <a:r>
              <a:rPr lang="en-US" b="0" dirty="0"/>
              <a:t>Over 50 student organizations are active in the university. The clubs range from sports and recreational activities such as rugby, scuba diving, mountaineering, surf and windsurf, to academic, cultural and scientific interests such as languages, science fiction, music, cinema,  theater and astronomy.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ángulo 51"/>
          <p:cNvSpPr/>
          <p:nvPr/>
        </p:nvSpPr>
        <p:spPr>
          <a:xfrm>
            <a:off x="76365" y="116632"/>
            <a:ext cx="8960131" cy="6644191"/>
          </a:xfrm>
          <a:prstGeom prst="rect">
            <a:avLst/>
          </a:prstGeom>
          <a:solidFill>
            <a:srgbClr val="FFFFC1">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53" name="Rectángulo 52"/>
          <p:cNvSpPr/>
          <p:nvPr/>
        </p:nvSpPr>
        <p:spPr>
          <a:xfrm>
            <a:off x="323529" y="1659508"/>
            <a:ext cx="8424936" cy="4865836"/>
          </a:xfrm>
          <a:prstGeom prst="rect">
            <a:avLst/>
          </a:prstGeom>
          <a:solidFill>
            <a:schemeClr val="bg2">
              <a:lumMod val="50000"/>
              <a:alpha val="7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pic>
        <p:nvPicPr>
          <p:cNvPr id="15" name="Imagen 14" descr="USB HNMU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298" t="36296" r="9271" b="37777"/>
          <a:stretch/>
        </p:blipFill>
        <p:spPr bwMode="auto">
          <a:xfrm>
            <a:off x="475365" y="1762744"/>
            <a:ext cx="1865726" cy="506205"/>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descr="LAMUN-USB__LOGO__MANO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365" y="2345575"/>
            <a:ext cx="792088" cy="792088"/>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n 16" descr="61831_120894414631565_561239_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34" r="4000"/>
          <a:stretch/>
        </p:blipFill>
        <p:spPr bwMode="auto">
          <a:xfrm>
            <a:off x="1377820" y="2345575"/>
            <a:ext cx="980297" cy="779782"/>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n 18" descr="186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68864" y="1762743"/>
            <a:ext cx="1041357" cy="850442"/>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descr="Resultado de imagen para geco correo usb"/>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53002" y="2665003"/>
            <a:ext cx="1023454" cy="829350"/>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descr="29397_102697236442691_2991337_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9855" y="1762744"/>
            <a:ext cx="1264264" cy="855486"/>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n 21" descr="Logotip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51472" y="4543125"/>
            <a:ext cx="903442" cy="931155"/>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n 22" descr="20663_287042514632_4784875_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91268" y="2663141"/>
            <a:ext cx="894656" cy="897659"/>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n 23" descr="556046_128702153971991_1334464483_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54833" y="5155799"/>
            <a:ext cx="1158230" cy="1166028"/>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n 24" descr="15854_102172386473382_6414868_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25601" y="3219201"/>
            <a:ext cx="1267533" cy="722493"/>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n 25" descr="310544_109612815815738_161874983_n"/>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2916" b="18335"/>
          <a:stretch/>
        </p:blipFill>
        <p:spPr bwMode="auto">
          <a:xfrm>
            <a:off x="4312985" y="4314126"/>
            <a:ext cx="1262866" cy="694577"/>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n 26" descr="47511_103819716442999_661931745_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92974" y="1770159"/>
            <a:ext cx="1207127" cy="839960"/>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n 27" descr="166186_102240516519765_1736278_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691268" y="5582619"/>
            <a:ext cx="1112541" cy="712027"/>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n 28" descr="beff7cac13fe75ca839fc4d3ffc53f9f"/>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7076" t="19733" r="8962" b="62207"/>
          <a:stretch/>
        </p:blipFill>
        <p:spPr bwMode="auto">
          <a:xfrm>
            <a:off x="7194457" y="1762743"/>
            <a:ext cx="1375949" cy="417423"/>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n 29" descr="fsaeusb"/>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624277" y="4032941"/>
            <a:ext cx="1268857" cy="943184"/>
          </a:xfrm>
          <a:prstGeom prst="rect">
            <a:avLst/>
          </a:prstGeom>
          <a:noFill/>
          <a:extLst>
            <a:ext uri="{909E8E84-426E-40DD-AFC4-6F175D3DCCD1}">
              <a14:hiddenFill xmlns:a14="http://schemas.microsoft.com/office/drawing/2010/main">
                <a:solidFill>
                  <a:srgbClr val="FFFFFF"/>
                </a:solidFill>
              </a14:hiddenFill>
            </a:ext>
          </a:extLst>
        </p:spPr>
      </p:pic>
      <p:pic>
        <p:nvPicPr>
          <p:cNvPr id="31" name="Imagen 30" descr="image00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964984" y="3236523"/>
            <a:ext cx="1308316" cy="859128"/>
          </a:xfrm>
          <a:prstGeom prst="rect">
            <a:avLst/>
          </a:prstGeom>
          <a:noFill/>
          <a:extLst>
            <a:ext uri="{909E8E84-426E-40DD-AFC4-6F175D3DCCD1}">
              <a14:hiddenFill xmlns:a14="http://schemas.microsoft.com/office/drawing/2010/main">
                <a:solidFill>
                  <a:srgbClr val="FFFFFF"/>
                </a:solidFill>
              </a14:hiddenFill>
            </a:ext>
          </a:extLst>
        </p:spPr>
      </p:pic>
      <p:pic>
        <p:nvPicPr>
          <p:cNvPr id="32" name="Imagen 31" descr="Logo-baja-sae"/>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952945" y="4173541"/>
            <a:ext cx="1318620" cy="936221"/>
          </a:xfrm>
          <a:prstGeom prst="rect">
            <a:avLst/>
          </a:prstGeom>
          <a:noFill/>
          <a:extLst>
            <a:ext uri="{909E8E84-426E-40DD-AFC4-6F175D3DCCD1}">
              <a14:hiddenFill xmlns:a14="http://schemas.microsoft.com/office/drawing/2010/main">
                <a:solidFill>
                  <a:srgbClr val="FFFFFF"/>
                </a:solidFill>
              </a14:hiddenFill>
            </a:ext>
          </a:extLst>
        </p:spPr>
      </p:pic>
      <p:pic>
        <p:nvPicPr>
          <p:cNvPr id="33" name="Imagen 32" descr="392319_339922866034179_25160964_n"/>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72145" y="4390035"/>
            <a:ext cx="1080282" cy="836609"/>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n 33" descr="936995_596489200375122_204573051_n"/>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48236" y="3222789"/>
            <a:ext cx="943993" cy="943993"/>
          </a:xfrm>
          <a:prstGeom prst="rect">
            <a:avLst/>
          </a:prstGeom>
          <a:noFill/>
          <a:extLst>
            <a:ext uri="{909E8E84-426E-40DD-AFC4-6F175D3DCCD1}">
              <a14:hiddenFill xmlns:a14="http://schemas.microsoft.com/office/drawing/2010/main">
                <a:solidFill>
                  <a:srgbClr val="FFFFFF"/>
                </a:solidFill>
              </a14:hiddenFill>
            </a:ext>
          </a:extLst>
        </p:spPr>
      </p:pic>
      <p:pic>
        <p:nvPicPr>
          <p:cNvPr id="35" name="Imagen 34" descr="Logo (1)"/>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75365" y="5261331"/>
            <a:ext cx="1085011" cy="1113316"/>
          </a:xfrm>
          <a:prstGeom prst="rect">
            <a:avLst/>
          </a:prstGeom>
          <a:noFill/>
          <a:extLst>
            <a:ext uri="{909E8E84-426E-40DD-AFC4-6F175D3DCCD1}">
              <a14:hiddenFill xmlns:a14="http://schemas.microsoft.com/office/drawing/2010/main">
                <a:solidFill>
                  <a:srgbClr val="FFFFFF"/>
                </a:solidFill>
              </a14:hiddenFill>
            </a:ext>
          </a:extLst>
        </p:spPr>
      </p:pic>
      <p:pic>
        <p:nvPicPr>
          <p:cNvPr id="36" name="Imagen 35" descr="200698_1007905528807_912_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334320" y="5040083"/>
            <a:ext cx="1057758" cy="1285649"/>
          </a:xfrm>
          <a:prstGeom prst="rect">
            <a:avLst/>
          </a:prstGeom>
          <a:noFill/>
          <a:extLst>
            <a:ext uri="{909E8E84-426E-40DD-AFC4-6F175D3DCCD1}">
              <a14:hiddenFill xmlns:a14="http://schemas.microsoft.com/office/drawing/2010/main">
                <a:solidFill>
                  <a:srgbClr val="FFFFFF"/>
                </a:solidFill>
              </a14:hiddenFill>
            </a:ext>
          </a:extLst>
        </p:spPr>
      </p:pic>
      <p:pic>
        <p:nvPicPr>
          <p:cNvPr id="37" name="Imagen 36" descr="a606f4c43b71ddba386eaf3826b98819"/>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871822" y="5535614"/>
            <a:ext cx="759032" cy="759032"/>
          </a:xfrm>
          <a:prstGeom prst="rect">
            <a:avLst/>
          </a:prstGeom>
          <a:noFill/>
          <a:extLst>
            <a:ext uri="{909E8E84-426E-40DD-AFC4-6F175D3DCCD1}">
              <a14:hiddenFill xmlns:a14="http://schemas.microsoft.com/office/drawing/2010/main">
                <a:solidFill>
                  <a:srgbClr val="FFFFFF"/>
                </a:solidFill>
              </a14:hiddenFill>
            </a:ext>
          </a:extLst>
        </p:spPr>
      </p:pic>
      <p:pic>
        <p:nvPicPr>
          <p:cNvPr id="38" name="Imagen 37" descr="8szo4aoam7jgxlvrmm00"/>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638606" y="4219542"/>
            <a:ext cx="945453" cy="844605"/>
          </a:xfrm>
          <a:prstGeom prst="rect">
            <a:avLst/>
          </a:prstGeom>
          <a:noFill/>
          <a:extLst>
            <a:ext uri="{909E8E84-426E-40DD-AFC4-6F175D3DCCD1}">
              <a14:hiddenFill xmlns:a14="http://schemas.microsoft.com/office/drawing/2010/main">
                <a:solidFill>
                  <a:srgbClr val="FFFFFF"/>
                </a:solidFill>
              </a14:hiddenFill>
            </a:ext>
          </a:extLst>
        </p:spPr>
      </p:pic>
      <p:pic>
        <p:nvPicPr>
          <p:cNvPr id="39" name="Imagen 38" descr="50413_106736052683811_6348_n"/>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14500" t="21429" r="17500" b="23470"/>
          <a:stretch/>
        </p:blipFill>
        <p:spPr bwMode="auto">
          <a:xfrm>
            <a:off x="2416594" y="2349832"/>
            <a:ext cx="976588" cy="775525"/>
          </a:xfrm>
          <a:prstGeom prst="rect">
            <a:avLst/>
          </a:prstGeom>
          <a:noFill/>
          <a:extLst>
            <a:ext uri="{909E8E84-426E-40DD-AFC4-6F175D3DCCD1}">
              <a14:hiddenFill xmlns:a14="http://schemas.microsoft.com/office/drawing/2010/main">
                <a:solidFill>
                  <a:srgbClr val="FFFFFF"/>
                </a:solidFill>
              </a14:hiddenFill>
            </a:ext>
          </a:extLst>
        </p:spPr>
      </p:pic>
      <p:pic>
        <p:nvPicPr>
          <p:cNvPr id="40" name="Imagen 39" descr="21568_100145910022851_100000823260437_974_4827561_n"/>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6081" t="12333" r="5743" b="11000"/>
          <a:stretch/>
        </p:blipFill>
        <p:spPr bwMode="auto">
          <a:xfrm>
            <a:off x="2939514" y="5151894"/>
            <a:ext cx="1332050" cy="1173838"/>
          </a:xfrm>
          <a:prstGeom prst="rect">
            <a:avLst/>
          </a:prstGeom>
          <a:noFill/>
          <a:extLst>
            <a:ext uri="{909E8E84-426E-40DD-AFC4-6F175D3DCCD1}">
              <a14:hiddenFill xmlns:a14="http://schemas.microsoft.com/office/drawing/2010/main">
                <a:solidFill>
                  <a:srgbClr val="FFFFFF"/>
                </a:solidFill>
              </a14:hiddenFill>
            </a:ext>
          </a:extLst>
        </p:spPr>
      </p:pic>
      <p:pic>
        <p:nvPicPr>
          <p:cNvPr id="41" name="Imagen 40" descr="LOGO"/>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r="24333"/>
          <a:stretch/>
        </p:blipFill>
        <p:spPr bwMode="auto">
          <a:xfrm>
            <a:off x="7342201" y="2245158"/>
            <a:ext cx="1059242" cy="382634"/>
          </a:xfrm>
          <a:prstGeom prst="rect">
            <a:avLst/>
          </a:prstGeom>
          <a:noFill/>
          <a:extLst>
            <a:ext uri="{909E8E84-426E-40DD-AFC4-6F175D3DCCD1}">
              <a14:hiddenFill xmlns:a14="http://schemas.microsoft.com/office/drawing/2010/main">
                <a:solidFill>
                  <a:srgbClr val="FFFFFF"/>
                </a:solidFill>
              </a14:hiddenFill>
            </a:ext>
          </a:extLst>
        </p:spPr>
      </p:pic>
      <p:pic>
        <p:nvPicPr>
          <p:cNvPr id="42" name="Imagen 41" descr="734818_513226872033218_22512094_n"/>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410724" y="1765202"/>
            <a:ext cx="1010631" cy="539003"/>
          </a:xfrm>
          <a:prstGeom prst="rect">
            <a:avLst/>
          </a:prstGeom>
          <a:noFill/>
          <a:extLst>
            <a:ext uri="{909E8E84-426E-40DD-AFC4-6F175D3DCCD1}">
              <a14:hiddenFill xmlns:a14="http://schemas.microsoft.com/office/drawing/2010/main">
                <a:solidFill>
                  <a:srgbClr val="FFFFFF"/>
                </a:solidFill>
              </a14:hiddenFill>
            </a:ext>
          </a:extLst>
        </p:spPr>
      </p:pic>
      <p:pic>
        <p:nvPicPr>
          <p:cNvPr id="43" name="Imagen 42" descr="hi-res-club-musica"/>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4624" t="24888" b="27556"/>
          <a:stretch/>
        </p:blipFill>
        <p:spPr bwMode="auto">
          <a:xfrm>
            <a:off x="4326397" y="3782359"/>
            <a:ext cx="1262866" cy="472256"/>
          </a:xfrm>
          <a:prstGeom prst="rect">
            <a:avLst/>
          </a:prstGeom>
          <a:noFill/>
          <a:extLst>
            <a:ext uri="{909E8E84-426E-40DD-AFC4-6F175D3DCCD1}">
              <a14:hiddenFill xmlns:a14="http://schemas.microsoft.com/office/drawing/2010/main">
                <a:solidFill>
                  <a:srgbClr val="FFFFFF"/>
                </a:solidFill>
              </a14:hiddenFill>
            </a:ext>
          </a:extLst>
        </p:spPr>
      </p:pic>
      <p:pic>
        <p:nvPicPr>
          <p:cNvPr id="44" name="Imagen 43" descr="485144_475182592531306_1472053410_n"/>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6691268" y="4555315"/>
            <a:ext cx="990600" cy="923925"/>
          </a:xfrm>
          <a:prstGeom prst="rect">
            <a:avLst/>
          </a:prstGeom>
          <a:noFill/>
          <a:extLst>
            <a:ext uri="{909E8E84-426E-40DD-AFC4-6F175D3DCCD1}">
              <a14:hiddenFill xmlns:a14="http://schemas.microsoft.com/office/drawing/2010/main">
                <a:solidFill>
                  <a:srgbClr val="FFFFFF"/>
                </a:solidFill>
              </a14:hiddenFill>
            </a:ext>
          </a:extLst>
        </p:spPr>
      </p:pic>
      <p:pic>
        <p:nvPicPr>
          <p:cNvPr id="45" name="Imagen 44" descr="logo_twitte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806592" y="3641333"/>
            <a:ext cx="851105" cy="818117"/>
          </a:xfrm>
          <a:prstGeom prst="rect">
            <a:avLst/>
          </a:prstGeom>
          <a:noFill/>
          <a:extLst>
            <a:ext uri="{909E8E84-426E-40DD-AFC4-6F175D3DCCD1}">
              <a14:hiddenFill xmlns:a14="http://schemas.microsoft.com/office/drawing/2010/main">
                <a:solidFill>
                  <a:srgbClr val="FFFFFF"/>
                </a:solidFill>
              </a14:hiddenFill>
            </a:ext>
          </a:extLst>
        </p:spPr>
      </p:pic>
      <p:pic>
        <p:nvPicPr>
          <p:cNvPr id="46" name="Imagen 45" descr="logo_oikos"/>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1611747" y="5043690"/>
            <a:ext cx="1281388" cy="724523"/>
          </a:xfrm>
          <a:prstGeom prst="rect">
            <a:avLst/>
          </a:prstGeom>
          <a:noFill/>
          <a:extLst>
            <a:ext uri="{909E8E84-426E-40DD-AFC4-6F175D3DCCD1}">
              <a14:hiddenFill xmlns:a14="http://schemas.microsoft.com/office/drawing/2010/main">
                <a:solidFill>
                  <a:srgbClr val="FFFFFF"/>
                </a:solidFill>
              </a14:hiddenFill>
            </a:ext>
          </a:extLst>
        </p:spPr>
      </p:pic>
      <p:pic>
        <p:nvPicPr>
          <p:cNvPr id="47" name="Imagen 46" descr="969895_463999263694277_2007563630_n"/>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682746" y="3622076"/>
            <a:ext cx="1075270" cy="856632"/>
          </a:xfrm>
          <a:prstGeom prst="rect">
            <a:avLst/>
          </a:prstGeom>
          <a:noFill/>
          <a:extLst>
            <a:ext uri="{909E8E84-426E-40DD-AFC4-6F175D3DCCD1}">
              <a14:hiddenFill xmlns:a14="http://schemas.microsoft.com/office/drawing/2010/main">
                <a:solidFill>
                  <a:srgbClr val="FFFFFF"/>
                </a:solidFill>
              </a14:hiddenFill>
            </a:ext>
          </a:extLst>
        </p:spPr>
      </p:pic>
      <p:pic>
        <p:nvPicPr>
          <p:cNvPr id="48" name="Imagen 47" descr="logo_wissib7"/>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14334" t="28461" r="13667" b="3846"/>
          <a:stretch/>
        </p:blipFill>
        <p:spPr bwMode="auto">
          <a:xfrm>
            <a:off x="1622632" y="5835778"/>
            <a:ext cx="1262866" cy="514501"/>
          </a:xfrm>
          <a:prstGeom prst="rect">
            <a:avLst/>
          </a:prstGeom>
          <a:noFill/>
          <a:extLst>
            <a:ext uri="{909E8E84-426E-40DD-AFC4-6F175D3DCCD1}">
              <a14:hiddenFill xmlns:a14="http://schemas.microsoft.com/office/drawing/2010/main">
                <a:solidFill>
                  <a:srgbClr val="FFFFFF"/>
                </a:solidFill>
              </a14:hiddenFill>
            </a:ext>
          </a:extLst>
        </p:spPr>
      </p:pic>
      <p:pic>
        <p:nvPicPr>
          <p:cNvPr id="49" name="Imagen 48" descr="23a25435f1e916c6ee667901c11b8195"/>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094907" y="2656784"/>
            <a:ext cx="488432" cy="488432"/>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n 49" descr="554672_195902083870890_628114227_n"/>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4339774" y="3262467"/>
            <a:ext cx="1268857" cy="448329"/>
          </a:xfrm>
          <a:prstGeom prst="rect">
            <a:avLst/>
          </a:prstGeom>
          <a:noFill/>
          <a:extLst>
            <a:ext uri="{909E8E84-426E-40DD-AFC4-6F175D3DCCD1}">
              <a14:hiddenFill xmlns:a14="http://schemas.microsoft.com/office/drawing/2010/main">
                <a:solidFill>
                  <a:srgbClr val="FFFFFF"/>
                </a:solidFill>
              </a14:hiddenFill>
            </a:ext>
          </a:extLst>
        </p:spPr>
      </p:pic>
      <p:pic>
        <p:nvPicPr>
          <p:cNvPr id="51" name="Imagen 50" descr="Logo_CRUSB_JPG"/>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l="11364" r="14204"/>
          <a:stretch/>
        </p:blipFill>
        <p:spPr bwMode="auto">
          <a:xfrm>
            <a:off x="475367" y="3210805"/>
            <a:ext cx="1077060" cy="11190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IESEC in Norway"/>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3451659" y="2646368"/>
            <a:ext cx="2571293" cy="50926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ector recto 3"/>
          <p:cNvCxnSpPr/>
          <p:nvPr/>
        </p:nvCxnSpPr>
        <p:spPr bwMode="auto">
          <a:xfrm>
            <a:off x="0" y="980728"/>
            <a:ext cx="9144000" cy="0"/>
          </a:xfrm>
          <a:prstGeom prst="line">
            <a:avLst/>
          </a:prstGeom>
          <a:solidFill>
            <a:schemeClr val="accent1"/>
          </a:solidFill>
          <a:ln w="9525" cap="flat" cmpd="dbl" algn="ctr">
            <a:solidFill>
              <a:schemeClr val="bg1"/>
            </a:solidFill>
            <a:prstDash val="solid"/>
            <a:round/>
            <a:headEnd type="none" w="med" len="med"/>
            <a:tailEnd type="none" w="med" len="med"/>
          </a:ln>
          <a:effectLst/>
        </p:spPr>
      </p:cxnSp>
      <p:sp>
        <p:nvSpPr>
          <p:cNvPr id="54" name="Text Box 25"/>
          <p:cNvSpPr txBox="1">
            <a:spLocks noChangeArrowheads="1"/>
          </p:cNvSpPr>
          <p:nvPr/>
        </p:nvSpPr>
        <p:spPr bwMode="auto">
          <a:xfrm>
            <a:off x="684783" y="360808"/>
            <a:ext cx="5136486" cy="707886"/>
          </a:xfrm>
          <a:prstGeom prst="rect">
            <a:avLst/>
          </a:prstGeom>
          <a:noFill/>
          <a:ln w="9525">
            <a:noFill/>
            <a:miter lim="800000"/>
            <a:headEnd/>
            <a:tailEnd/>
          </a:ln>
          <a:effectLst>
            <a:outerShdw dist="1955800" sx="1000" sy="1000" algn="tl" rotWithShape="0">
              <a:schemeClr val="bg2">
                <a:lumMod val="50000"/>
                <a:alpha val="90000"/>
              </a:schemeClr>
            </a:outerShdw>
          </a:effectLst>
        </p:spPr>
        <p:txBody>
          <a:bodyPr wrap="square">
            <a:spAutoFit/>
          </a:bodyPr>
          <a:lstStyle/>
          <a:p>
            <a:pPr>
              <a:spcBef>
                <a:spcPct val="50000"/>
              </a:spcBef>
            </a:pPr>
            <a:r>
              <a:rPr lang="en-US" sz="4000" u="none" dirty="0">
                <a:solidFill>
                  <a:schemeClr val="bg2">
                    <a:lumMod val="75000"/>
                  </a:schemeClr>
                </a:solidFill>
                <a:latin typeface="Arial Black" pitchFamily="34" charset="0"/>
              </a:rPr>
              <a:t>student activities</a:t>
            </a:r>
          </a:p>
        </p:txBody>
      </p:sp>
      <p:sp>
        <p:nvSpPr>
          <p:cNvPr id="5" name="Rectángulo 4"/>
          <p:cNvSpPr/>
          <p:nvPr/>
        </p:nvSpPr>
        <p:spPr>
          <a:xfrm>
            <a:off x="472145" y="1102789"/>
            <a:ext cx="4790094" cy="369332"/>
          </a:xfrm>
          <a:prstGeom prst="rect">
            <a:avLst/>
          </a:prstGeom>
        </p:spPr>
        <p:txBody>
          <a:bodyPr wrap="none">
            <a:spAutoFit/>
          </a:bodyPr>
          <a:lstStyle/>
          <a:p>
            <a:r>
              <a:rPr lang="es-VE" b="1" u="none" spc="100" dirty="0" err="1">
                <a:solidFill>
                  <a:schemeClr val="accent6">
                    <a:lumMod val="50000"/>
                  </a:schemeClr>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cs typeface="Arial Unicode MS" panose="020B0604020202020204" pitchFamily="34" charset="-128"/>
              </a:rPr>
              <a:t>Over</a:t>
            </a:r>
            <a:r>
              <a:rPr lang="es-VE" b="1" u="none" spc="100" dirty="0">
                <a:solidFill>
                  <a:schemeClr val="accent6">
                    <a:lumMod val="50000"/>
                  </a:schemeClr>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cs typeface="Arial Unicode MS" panose="020B0604020202020204" pitchFamily="34" charset="-128"/>
              </a:rPr>
              <a:t> 50 active </a:t>
            </a:r>
            <a:r>
              <a:rPr lang="es-VE" b="1" u="none" spc="100" dirty="0" err="1">
                <a:solidFill>
                  <a:schemeClr val="accent6">
                    <a:lumMod val="50000"/>
                  </a:schemeClr>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cs typeface="Arial Unicode MS" panose="020B0604020202020204" pitchFamily="34" charset="-128"/>
              </a:rPr>
              <a:t>student</a:t>
            </a:r>
            <a:r>
              <a:rPr lang="es-VE" b="1" u="none" spc="100" dirty="0">
                <a:solidFill>
                  <a:schemeClr val="accent6">
                    <a:lumMod val="50000"/>
                  </a:schemeClr>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cs typeface="Arial Unicode MS" panose="020B0604020202020204" pitchFamily="34" charset="-128"/>
              </a:rPr>
              <a:t> </a:t>
            </a:r>
            <a:r>
              <a:rPr lang="es-VE" b="1" u="none" spc="100" dirty="0" err="1">
                <a:solidFill>
                  <a:schemeClr val="accent6">
                    <a:lumMod val="50000"/>
                  </a:schemeClr>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cs typeface="Arial Unicode MS" panose="020B0604020202020204" pitchFamily="34" charset="-128"/>
              </a:rPr>
              <a:t>organizations</a:t>
            </a:r>
            <a:r>
              <a:rPr lang="es-VE" b="1" u="none" spc="100" dirty="0">
                <a:solidFill>
                  <a:schemeClr val="accent6">
                    <a:lumMod val="50000"/>
                  </a:schemeClr>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cs typeface="Arial Unicode MS" panose="020B0604020202020204" pitchFamily="34" charset="-128"/>
              </a:rPr>
              <a:t> </a:t>
            </a:r>
          </a:p>
        </p:txBody>
      </p:sp>
      <p:sp>
        <p:nvSpPr>
          <p:cNvPr id="56" name="Text Box 25"/>
          <p:cNvSpPr txBox="1">
            <a:spLocks noChangeArrowheads="1"/>
          </p:cNvSpPr>
          <p:nvPr/>
        </p:nvSpPr>
        <p:spPr bwMode="auto">
          <a:xfrm>
            <a:off x="472145" y="219774"/>
            <a:ext cx="5136486" cy="707886"/>
          </a:xfrm>
          <a:prstGeom prst="rect">
            <a:avLst/>
          </a:prstGeom>
          <a:noFill/>
          <a:ln w="9525">
            <a:noFill/>
            <a:miter lim="800000"/>
            <a:headEnd/>
            <a:tailEnd/>
          </a:ln>
          <a:effectLst>
            <a:outerShdw dist="1854200" sx="1000" sy="1000" algn="tl" rotWithShape="0">
              <a:schemeClr val="bg2">
                <a:lumMod val="50000"/>
                <a:alpha val="90000"/>
              </a:schemeClr>
            </a:outerShdw>
          </a:effectLst>
        </p:spPr>
        <p:txBody>
          <a:bodyPr wrap="square">
            <a:spAutoFit/>
          </a:bodyPr>
          <a:lstStyle/>
          <a:p>
            <a:pPr>
              <a:spcBef>
                <a:spcPct val="50000"/>
              </a:spcBef>
            </a:pPr>
            <a:r>
              <a:rPr lang="en-US" sz="4000" u="none" dirty="0">
                <a:solidFill>
                  <a:schemeClr val="bg2">
                    <a:lumMod val="25000"/>
                  </a:schemeClr>
                </a:solidFill>
                <a:latin typeface="Arial Black" pitchFamily="34" charset="0"/>
              </a:rPr>
              <a:t>student activities</a:t>
            </a:r>
          </a:p>
        </p:txBody>
      </p:sp>
    </p:spTree>
    <p:extLst>
      <p:ext uri="{BB962C8B-B14F-4D97-AF65-F5344CB8AC3E}">
        <p14:creationId xmlns:p14="http://schemas.microsoft.com/office/powerpoint/2010/main" val="14533334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ángulo 2"/>
          <p:cNvSpPr/>
          <p:nvPr/>
        </p:nvSpPr>
        <p:spPr>
          <a:xfrm>
            <a:off x="0" y="0"/>
            <a:ext cx="914400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pic>
        <p:nvPicPr>
          <p:cNvPr id="24578" name="Picture 2" descr="presentacion"/>
          <p:cNvPicPr>
            <a:picLocks noChangeAspect="1" noChangeArrowheads="1"/>
          </p:cNvPicPr>
          <p:nvPr/>
        </p:nvPicPr>
        <p:blipFill>
          <a:blip r:embed="rId8" cstate="print"/>
          <a:srcRect/>
          <a:stretch>
            <a:fillRect/>
          </a:stretch>
        </p:blipFill>
        <p:spPr bwMode="auto">
          <a:xfrm>
            <a:off x="827584" y="548680"/>
            <a:ext cx="7505700" cy="3019425"/>
          </a:xfrm>
          <a:prstGeom prst="rect">
            <a:avLst/>
          </a:prstGeom>
          <a:noFill/>
          <a:ln w="9525">
            <a:noFill/>
            <a:miter lim="800000"/>
            <a:headEnd/>
            <a:tailEnd/>
          </a:ln>
        </p:spPr>
      </p:pic>
      <p:grpSp>
        <p:nvGrpSpPr>
          <p:cNvPr id="2" name="Group 3"/>
          <p:cNvGrpSpPr>
            <a:grpSpLocks/>
          </p:cNvGrpSpPr>
          <p:nvPr/>
        </p:nvGrpSpPr>
        <p:grpSpPr bwMode="auto">
          <a:xfrm>
            <a:off x="0" y="5302250"/>
            <a:ext cx="9144000" cy="142875"/>
            <a:chOff x="0" y="3249"/>
            <a:chExt cx="5760" cy="90"/>
          </a:xfrm>
        </p:grpSpPr>
        <p:sp>
          <p:nvSpPr>
            <p:cNvPr id="22533" name="Line 4"/>
            <p:cNvSpPr>
              <a:spLocks noChangeShapeType="1"/>
            </p:cNvSpPr>
            <p:nvPr/>
          </p:nvSpPr>
          <p:spPr bwMode="auto">
            <a:xfrm>
              <a:off x="0" y="3249"/>
              <a:ext cx="5760" cy="0"/>
            </a:xfrm>
            <a:prstGeom prst="line">
              <a:avLst/>
            </a:prstGeom>
            <a:noFill/>
            <a:ln w="9525">
              <a:solidFill>
                <a:schemeClr val="tx2">
                  <a:lumMod val="75000"/>
                </a:schemeClr>
              </a:solidFill>
              <a:round/>
              <a:headEnd/>
              <a:tailEnd/>
            </a:ln>
          </p:spPr>
          <p:txBody>
            <a:bodyPr/>
            <a:lstStyle/>
            <a:p>
              <a:endParaRPr lang="es-VE"/>
            </a:p>
          </p:txBody>
        </p:sp>
        <p:sp>
          <p:nvSpPr>
            <p:cNvPr id="22534" name="Line 5"/>
            <p:cNvSpPr>
              <a:spLocks noChangeShapeType="1"/>
            </p:cNvSpPr>
            <p:nvPr/>
          </p:nvSpPr>
          <p:spPr bwMode="auto">
            <a:xfrm>
              <a:off x="0" y="3294"/>
              <a:ext cx="5760" cy="0"/>
            </a:xfrm>
            <a:prstGeom prst="line">
              <a:avLst/>
            </a:prstGeom>
            <a:noFill/>
            <a:ln w="9525">
              <a:solidFill>
                <a:schemeClr val="tx2">
                  <a:lumMod val="75000"/>
                </a:schemeClr>
              </a:solidFill>
              <a:round/>
              <a:headEnd/>
              <a:tailEnd/>
            </a:ln>
          </p:spPr>
          <p:txBody>
            <a:bodyPr/>
            <a:lstStyle/>
            <a:p>
              <a:endParaRPr lang="es-VE"/>
            </a:p>
          </p:txBody>
        </p:sp>
        <p:sp>
          <p:nvSpPr>
            <p:cNvPr id="22535" name="Line 6"/>
            <p:cNvSpPr>
              <a:spLocks noChangeShapeType="1"/>
            </p:cNvSpPr>
            <p:nvPr/>
          </p:nvSpPr>
          <p:spPr bwMode="auto">
            <a:xfrm>
              <a:off x="0" y="3339"/>
              <a:ext cx="5760" cy="0"/>
            </a:xfrm>
            <a:prstGeom prst="line">
              <a:avLst/>
            </a:prstGeom>
            <a:noFill/>
            <a:ln w="9525">
              <a:solidFill>
                <a:schemeClr val="tx2">
                  <a:lumMod val="75000"/>
                </a:schemeClr>
              </a:solidFill>
              <a:round/>
              <a:headEnd/>
              <a:tailEnd/>
            </a:ln>
          </p:spPr>
          <p:txBody>
            <a:bodyPr/>
            <a:lstStyle/>
            <a:p>
              <a:endParaRPr lang="es-VE"/>
            </a:p>
          </p:txBody>
        </p:sp>
      </p:grpSp>
      <p:sp>
        <p:nvSpPr>
          <p:cNvPr id="6" name="CuadroTexto 5"/>
          <p:cNvSpPr txBox="1"/>
          <p:nvPr/>
        </p:nvSpPr>
        <p:spPr>
          <a:xfrm>
            <a:off x="1043608" y="3725630"/>
            <a:ext cx="7056784" cy="646331"/>
          </a:xfrm>
          <a:prstGeom prst="rect">
            <a:avLst/>
          </a:prstGeom>
          <a:noFill/>
        </p:spPr>
        <p:txBody>
          <a:bodyPr wrap="square" rtlCol="0">
            <a:spAutoFit/>
          </a:bodyPr>
          <a:lstStyle/>
          <a:p>
            <a:pPr algn="ctr"/>
            <a:r>
              <a:rPr lang="es-VE" u="none" dirty="0" err="1">
                <a:solidFill>
                  <a:schemeClr val="bg2">
                    <a:lumMod val="25000"/>
                  </a:schemeClr>
                </a:solidFill>
              </a:rPr>
              <a:t>Special</a:t>
            </a:r>
            <a:r>
              <a:rPr lang="es-VE" u="none" dirty="0">
                <a:solidFill>
                  <a:schemeClr val="bg2">
                    <a:lumMod val="25000"/>
                  </a:schemeClr>
                </a:solidFill>
              </a:rPr>
              <a:t> </a:t>
            </a:r>
            <a:r>
              <a:rPr lang="es-VE" u="none" dirty="0" err="1">
                <a:solidFill>
                  <a:schemeClr val="bg2">
                    <a:lumMod val="25000"/>
                  </a:schemeClr>
                </a:solidFill>
              </a:rPr>
              <a:t>thanks</a:t>
            </a:r>
            <a:r>
              <a:rPr lang="es-VE" u="none" dirty="0">
                <a:solidFill>
                  <a:schemeClr val="bg2">
                    <a:lumMod val="25000"/>
                  </a:schemeClr>
                </a:solidFill>
              </a:rPr>
              <a:t> to </a:t>
            </a:r>
            <a:r>
              <a:rPr lang="es-VE" u="none" dirty="0" err="1">
                <a:solidFill>
                  <a:schemeClr val="bg2">
                    <a:lumMod val="25000"/>
                  </a:schemeClr>
                </a:solidFill>
              </a:rPr>
              <a:t>the</a:t>
            </a:r>
            <a:r>
              <a:rPr lang="es-VE" u="none" dirty="0">
                <a:solidFill>
                  <a:schemeClr val="bg2">
                    <a:lumMod val="25000"/>
                  </a:schemeClr>
                </a:solidFill>
              </a:rPr>
              <a:t> </a:t>
            </a:r>
            <a:r>
              <a:rPr lang="es-VE" u="none" dirty="0" err="1">
                <a:solidFill>
                  <a:schemeClr val="bg2">
                    <a:lumMod val="25000"/>
                  </a:schemeClr>
                </a:solidFill>
              </a:rPr>
              <a:t>Université</a:t>
            </a:r>
            <a:r>
              <a:rPr lang="es-VE" u="none" dirty="0">
                <a:solidFill>
                  <a:schemeClr val="bg2">
                    <a:lumMod val="25000"/>
                  </a:schemeClr>
                </a:solidFill>
              </a:rPr>
              <a:t> de Pau et des </a:t>
            </a:r>
            <a:r>
              <a:rPr lang="es-VE" u="none" dirty="0" err="1">
                <a:solidFill>
                  <a:schemeClr val="bg2">
                    <a:lumMod val="25000"/>
                  </a:schemeClr>
                </a:solidFill>
              </a:rPr>
              <a:t>Pays</a:t>
            </a:r>
            <a:r>
              <a:rPr lang="es-VE" u="none" dirty="0">
                <a:solidFill>
                  <a:schemeClr val="bg2">
                    <a:lumMod val="25000"/>
                  </a:schemeClr>
                </a:solidFill>
              </a:rPr>
              <a:t> de </a:t>
            </a:r>
            <a:r>
              <a:rPr lang="es-VE" u="none" dirty="0" err="1">
                <a:solidFill>
                  <a:schemeClr val="bg2">
                    <a:lumMod val="25000"/>
                  </a:schemeClr>
                </a:solidFill>
              </a:rPr>
              <a:t>l’Adour</a:t>
            </a:r>
            <a:r>
              <a:rPr lang="es-VE" u="none" dirty="0">
                <a:solidFill>
                  <a:schemeClr val="bg2">
                    <a:lumMod val="25000"/>
                  </a:schemeClr>
                </a:solidFill>
              </a:rPr>
              <a:t> </a:t>
            </a:r>
            <a:r>
              <a:rPr lang="es-VE" u="none" dirty="0" err="1">
                <a:solidFill>
                  <a:schemeClr val="bg2">
                    <a:lumMod val="25000"/>
                  </a:schemeClr>
                </a:solidFill>
              </a:rPr>
              <a:t>for</a:t>
            </a:r>
            <a:r>
              <a:rPr lang="es-VE" u="none" dirty="0">
                <a:solidFill>
                  <a:schemeClr val="bg2">
                    <a:lumMod val="25000"/>
                  </a:schemeClr>
                </a:solidFill>
              </a:rPr>
              <a:t> </a:t>
            </a:r>
            <a:r>
              <a:rPr lang="es-VE" u="none" dirty="0" err="1">
                <a:solidFill>
                  <a:schemeClr val="bg2">
                    <a:lumMod val="25000"/>
                  </a:schemeClr>
                </a:solidFill>
              </a:rPr>
              <a:t>the</a:t>
            </a:r>
            <a:r>
              <a:rPr lang="es-VE" u="none" dirty="0">
                <a:solidFill>
                  <a:schemeClr val="bg2">
                    <a:lumMod val="25000"/>
                  </a:schemeClr>
                </a:solidFill>
              </a:rPr>
              <a:t> </a:t>
            </a:r>
            <a:r>
              <a:rPr lang="es-VE" u="none" dirty="0" err="1">
                <a:solidFill>
                  <a:schemeClr val="bg2">
                    <a:lumMod val="25000"/>
                  </a:schemeClr>
                </a:solidFill>
              </a:rPr>
              <a:t>kind</a:t>
            </a:r>
            <a:r>
              <a:rPr lang="es-VE" u="none" dirty="0">
                <a:solidFill>
                  <a:schemeClr val="bg2">
                    <a:lumMod val="25000"/>
                  </a:schemeClr>
                </a:solidFill>
              </a:rPr>
              <a:t> </a:t>
            </a:r>
            <a:r>
              <a:rPr lang="es-VE" u="none" dirty="0" err="1">
                <a:solidFill>
                  <a:schemeClr val="bg2">
                    <a:lumMod val="25000"/>
                  </a:schemeClr>
                </a:solidFill>
              </a:rPr>
              <a:t>invitation</a:t>
            </a:r>
            <a:r>
              <a:rPr lang="es-VE" u="none" dirty="0">
                <a:solidFill>
                  <a:schemeClr val="bg2">
                    <a:lumMod val="25000"/>
                  </a:schemeClr>
                </a:solidFill>
              </a:rPr>
              <a:t> to </a:t>
            </a:r>
            <a:r>
              <a:rPr lang="es-VE" u="none" dirty="0" err="1">
                <a:solidFill>
                  <a:schemeClr val="bg2">
                    <a:lumMod val="25000"/>
                  </a:schemeClr>
                </a:solidFill>
              </a:rPr>
              <a:t>the</a:t>
            </a:r>
            <a:r>
              <a:rPr lang="es-VE" u="none" dirty="0">
                <a:solidFill>
                  <a:schemeClr val="bg2">
                    <a:lumMod val="25000"/>
                  </a:schemeClr>
                </a:solidFill>
              </a:rPr>
              <a:t> 2017 International </a:t>
            </a:r>
            <a:r>
              <a:rPr lang="es-VE" u="none" dirty="0" err="1">
                <a:solidFill>
                  <a:schemeClr val="bg2">
                    <a:lumMod val="25000"/>
                  </a:schemeClr>
                </a:solidFill>
              </a:rPr>
              <a:t>Week</a:t>
            </a:r>
            <a:endParaRPr lang="es-VE" u="none" dirty="0">
              <a:solidFill>
                <a:schemeClr val="bg2">
                  <a:lumMod val="25000"/>
                </a:schemeClr>
              </a:solidFill>
            </a:endParaRPr>
          </a:p>
        </p:txBody>
      </p:sp>
      <p:pic>
        <p:nvPicPr>
          <p:cNvPr id="12" name="Universidad Simón Bolívar en minuto y medio">
            <a:hlinkClick r:id="" action="ppaction://media"/>
          </p:cNvPr>
          <p:cNvPicPr>
            <a:picLocks noChangeAspect="1"/>
          </p:cNvPicPr>
          <p:nvPr>
            <a:videoFile r:link="rId1"/>
            <p:extLst>
              <p:ext uri="{DAA4B4D4-6D71-4841-9C94-3DE7FCFB9230}">
                <p14:media xmlns:p14="http://schemas.microsoft.com/office/powerpoint/2010/main" r:embed="rId2">
                  <p14:trim st="291" end="13020.1777"/>
                </p14:media>
              </p:ext>
            </p:extLst>
          </p:nvPr>
        </p:nvPicPr>
        <p:blipFill>
          <a:blip r:embed="rId9" cstate="print"/>
          <a:stretch>
            <a:fillRect/>
          </a:stretch>
        </p:blipFill>
        <p:spPr>
          <a:xfrm>
            <a:off x="602246" y="560120"/>
            <a:ext cx="7956376" cy="4475462"/>
          </a:xfrm>
          <a:prstGeom prst="rect">
            <a:avLst/>
          </a:prstGeom>
          <a:solidFill>
            <a:schemeClr val="tx1"/>
          </a:solidFill>
        </p:spPr>
      </p:pic>
      <p:pic>
        <p:nvPicPr>
          <p:cNvPr id="17" name="Universidad Simón Bolívar en minuto y medio.mp4">
            <a:hlinkClick r:id="" action="ppaction://media"/>
          </p:cNvPr>
          <p:cNvPicPr>
            <a:picLocks noRot="1" noChangeAspect="1"/>
          </p:cNvPicPr>
          <p:nvPr>
            <a:videoFile r:link="rId3"/>
          </p:nvPr>
        </p:nvPicPr>
        <p:blipFill>
          <a:blip r:embed="rId10" cstate="print"/>
          <a:stretch>
            <a:fillRect/>
          </a:stretch>
        </p:blipFill>
        <p:spPr>
          <a:xfrm>
            <a:off x="539552" y="404664"/>
            <a:ext cx="8064896" cy="6048672"/>
          </a:xfrm>
          <a:prstGeom prst="rect">
            <a:avLst/>
          </a:prstGeom>
        </p:spPr>
      </p:pic>
      <p:pic>
        <p:nvPicPr>
          <p:cNvPr id="4" name="USB en minuto y medio">
            <a:hlinkClick r:id="" action="ppaction://media"/>
            <a:extLst>
              <a:ext uri="{FF2B5EF4-FFF2-40B4-BE49-F238E27FC236}">
                <a16:creationId xmlns:a16="http://schemas.microsoft.com/office/drawing/2014/main" id="{48D8B00D-476E-4DC9-AC07-2B41438A0197}"/>
              </a:ext>
            </a:extLst>
          </p:cNvPr>
          <p:cNvPicPr>
            <a:picLocks noChangeAspect="1"/>
          </p:cNvPicPr>
          <p:nvPr>
            <a:videoFile r:link="rId5"/>
            <p:extLst>
              <p:ext uri="{DAA4B4D4-6D71-4841-9C94-3DE7FCFB9230}">
                <p14:media xmlns:p14="http://schemas.microsoft.com/office/powerpoint/2010/main" r:embed="rId4"/>
              </p:ext>
            </p:extLst>
          </p:nvPr>
        </p:nvPicPr>
        <p:blipFill>
          <a:blip r:embed="rId11"/>
          <a:stretch>
            <a:fillRect/>
          </a:stretch>
        </p:blipFill>
        <p:spPr>
          <a:xfrm>
            <a:off x="1524000" y="1714500"/>
            <a:ext cx="6096000" cy="3429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7"/>
                                        </p:tgtEl>
                                      </p:cBhvr>
                                    </p:cmd>
                                  </p:childTnLst>
                                </p:cTn>
                              </p:par>
                              <p:par>
                                <p:cTn id="7" presetID="1" presetClass="mediacall" presetSubtype="0" fill="hold" nodeType="withEffect">
                                  <p:stCondLst>
                                    <p:cond delay="0"/>
                                  </p:stCondLst>
                                  <p:childTnLst>
                                    <p:cmd type="call" cmd="playFrom(0.0)">
                                      <p:cBhvr>
                                        <p:cTn id="8" dur="91485" fill="hold"/>
                                        <p:tgtEl>
                                          <p:spTgt spid="4"/>
                                        </p:tgtEl>
                                      </p:cBhvr>
                                    </p:cmd>
                                  </p:childTnLst>
                                </p:cTn>
                              </p:par>
                              <p:par>
                                <p:cTn id="9" presetID="1" presetClass="mediacall" presetSubtype="0" fill="hold" nodeType="withEffect">
                                  <p:stCondLst>
                                    <p:cond delay="0"/>
                                  </p:stCondLst>
                                  <p:childTnLst>
                                    <p:cmd type="call" cmd="playFrom(0.0)">
                                      <p:cBhvr>
                                        <p:cTn id="10" dur="914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2"/>
                </p:tgtEl>
              </p:cMediaNode>
            </p:video>
            <p:video>
              <p:cMediaNode>
                <p:cTn id="12" fill="hold" display="0">
                  <p:stCondLst>
                    <p:cond delay="indefinite"/>
                  </p:stCondLst>
                  <p:endCondLst>
                    <p:cond evt="onNext" delay="0">
                      <p:tgtEl>
                        <p:sldTgt/>
                      </p:tgtEl>
                    </p:cond>
                    <p:cond evt="onPrev" delay="0">
                      <p:tgtEl>
                        <p:sldTgt/>
                      </p:tgtEl>
                    </p:cond>
                  </p:endCondLst>
                </p:cTn>
                <p:tgtEl>
                  <p:spTgt spid="17"/>
                </p:tgtEl>
              </p:cMediaNode>
            </p:video>
            <p:seq concurrent="1" nextAc="seek">
              <p:cTn id="13" restart="whenNotActive" fill="hold" evtFilter="cancelBubble" nodeType="interactiveSeq">
                <p:stCondLst>
                  <p:cond evt="onClick" delay="0">
                    <p:tgtEl>
                      <p:spTgt spid="1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7"/>
                                        </p:tgtEl>
                                      </p:cBhvr>
                                    </p:cmd>
                                  </p:childTnLst>
                                </p:cTn>
                              </p:par>
                            </p:childTnLst>
                          </p:cTn>
                        </p:par>
                      </p:childTnLst>
                    </p:cTn>
                  </p:par>
                </p:childTnLst>
              </p:cTn>
              <p:nextCondLst>
                <p:cond evt="onClick" delay="0">
                  <p:tgtEl>
                    <p:spTgt spid="17"/>
                  </p:tgtEl>
                </p:cond>
              </p:nextCondLst>
            </p:seq>
            <p:video>
              <p:cMediaNode vol="80000">
                <p:cTn id="18" fill="hold" display="0">
                  <p:stCondLst>
                    <p:cond delay="indefinite"/>
                  </p:stCondLst>
                </p:cTn>
                <p:tgtEl>
                  <p:spTgt spid="4"/>
                </p:tgtEl>
              </p:cMediaNode>
            </p:video>
            <p:seq concurrent="1" nextAc="seek">
              <p:cTn id="19" restart="whenNotActive" fill="hold" evtFilter="cancelBubble" nodeType="interactiveSeq">
                <p:stCondLst>
                  <p:cond evt="onClick" delay="0">
                    <p:tgtEl>
                      <p:spTgt spid="4"/>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16" name="Picture 24"/>
          <p:cNvPicPr>
            <a:picLocks noChangeAspect="1" noChangeArrowheads="1"/>
          </p:cNvPicPr>
          <p:nvPr/>
        </p:nvPicPr>
        <p:blipFill>
          <a:blip r:embed="rId3" cstate="print"/>
          <a:srcRect/>
          <a:stretch>
            <a:fillRect/>
          </a:stretch>
        </p:blipFill>
        <p:spPr bwMode="auto">
          <a:xfrm>
            <a:off x="3490913" y="2527300"/>
            <a:ext cx="2376487" cy="1765300"/>
          </a:xfrm>
          <a:prstGeom prst="rect">
            <a:avLst/>
          </a:prstGeom>
          <a:noFill/>
          <a:ln w="3175">
            <a:solidFill>
              <a:schemeClr val="bg1"/>
            </a:solidFill>
            <a:miter lim="800000"/>
            <a:headEnd/>
            <a:tailEnd/>
          </a:ln>
          <a:effectLst>
            <a:outerShdw dist="107763" dir="2700000" sx="97000" sy="97000" algn="ctr" rotWithShape="0">
              <a:schemeClr val="tx2">
                <a:alpha val="50000"/>
              </a:schemeClr>
            </a:outerShdw>
          </a:effectLst>
        </p:spPr>
      </p:pic>
      <p:sp>
        <p:nvSpPr>
          <p:cNvPr id="8217" name="Line 25"/>
          <p:cNvSpPr>
            <a:spLocks noChangeShapeType="1"/>
          </p:cNvSpPr>
          <p:nvPr/>
        </p:nvSpPr>
        <p:spPr bwMode="auto">
          <a:xfrm flipH="1">
            <a:off x="3419475" y="0"/>
            <a:ext cx="24657" cy="6858000"/>
          </a:xfrm>
          <a:prstGeom prst="line">
            <a:avLst/>
          </a:prstGeom>
          <a:noFill/>
          <a:ln w="19050">
            <a:solidFill>
              <a:srgbClr val="003300"/>
            </a:solidFill>
            <a:round/>
            <a:headEnd/>
            <a:tailEnd/>
          </a:ln>
        </p:spPr>
        <p:txBody>
          <a:bodyPr/>
          <a:lstStyle/>
          <a:p>
            <a:endParaRPr lang="es-VE" dirty="0"/>
          </a:p>
        </p:txBody>
      </p:sp>
      <p:sp>
        <p:nvSpPr>
          <p:cNvPr id="8218" name="Line 26"/>
          <p:cNvSpPr>
            <a:spLocks noChangeShapeType="1"/>
          </p:cNvSpPr>
          <p:nvPr/>
        </p:nvSpPr>
        <p:spPr bwMode="auto">
          <a:xfrm>
            <a:off x="5940425" y="0"/>
            <a:ext cx="0" cy="6858000"/>
          </a:xfrm>
          <a:prstGeom prst="line">
            <a:avLst/>
          </a:prstGeom>
          <a:noFill/>
          <a:ln w="19050">
            <a:solidFill>
              <a:srgbClr val="003300"/>
            </a:solidFill>
            <a:round/>
            <a:headEnd/>
            <a:tailEnd/>
          </a:ln>
        </p:spPr>
        <p:txBody>
          <a:bodyPr/>
          <a:lstStyle/>
          <a:p>
            <a:endParaRPr lang="es-VE" dirty="0"/>
          </a:p>
        </p:txBody>
      </p:sp>
      <p:sp>
        <p:nvSpPr>
          <p:cNvPr id="8219" name="Line 27"/>
          <p:cNvSpPr>
            <a:spLocks noChangeShapeType="1"/>
          </p:cNvSpPr>
          <p:nvPr/>
        </p:nvSpPr>
        <p:spPr bwMode="auto">
          <a:xfrm>
            <a:off x="0" y="2420938"/>
            <a:ext cx="9144000" cy="0"/>
          </a:xfrm>
          <a:prstGeom prst="line">
            <a:avLst/>
          </a:prstGeom>
          <a:noFill/>
          <a:ln w="19050">
            <a:solidFill>
              <a:srgbClr val="003300"/>
            </a:solidFill>
            <a:round/>
            <a:headEnd/>
            <a:tailEnd/>
          </a:ln>
        </p:spPr>
        <p:txBody>
          <a:bodyPr/>
          <a:lstStyle/>
          <a:p>
            <a:endParaRPr lang="es-VE" dirty="0"/>
          </a:p>
        </p:txBody>
      </p:sp>
      <p:pic>
        <p:nvPicPr>
          <p:cNvPr id="8220" name="Picture 28"/>
          <p:cNvPicPr>
            <a:picLocks noChangeAspect="1" noChangeArrowheads="1"/>
          </p:cNvPicPr>
          <p:nvPr/>
        </p:nvPicPr>
        <p:blipFill>
          <a:blip r:embed="rId4" cstate="print"/>
          <a:srcRect/>
          <a:stretch>
            <a:fillRect/>
          </a:stretch>
        </p:blipFill>
        <p:spPr bwMode="auto">
          <a:xfrm>
            <a:off x="3504034" y="563651"/>
            <a:ext cx="2376488" cy="1766887"/>
          </a:xfrm>
          <a:prstGeom prst="rect">
            <a:avLst/>
          </a:prstGeom>
          <a:noFill/>
          <a:ln w="3175">
            <a:solidFill>
              <a:schemeClr val="bg1"/>
            </a:solidFill>
            <a:miter lim="800000"/>
            <a:headEnd/>
            <a:tailEnd/>
          </a:ln>
          <a:effectLst>
            <a:outerShdw dist="107763" dir="2700000" sx="97000" sy="97000" algn="ctr" rotWithShape="0">
              <a:schemeClr val="tx2">
                <a:alpha val="50000"/>
              </a:schemeClr>
            </a:outerShdw>
          </a:effectLst>
        </p:spPr>
      </p:pic>
      <p:pic>
        <p:nvPicPr>
          <p:cNvPr id="8221" name="Picture 29"/>
          <p:cNvPicPr>
            <a:picLocks noChangeAspect="1" noChangeArrowheads="1"/>
          </p:cNvPicPr>
          <p:nvPr/>
        </p:nvPicPr>
        <p:blipFill>
          <a:blip r:embed="rId5" cstate="print"/>
          <a:srcRect/>
          <a:stretch>
            <a:fillRect/>
          </a:stretch>
        </p:blipFill>
        <p:spPr bwMode="auto">
          <a:xfrm>
            <a:off x="3491880" y="4359950"/>
            <a:ext cx="2351830" cy="1781689"/>
          </a:xfrm>
          <a:prstGeom prst="rect">
            <a:avLst/>
          </a:prstGeom>
          <a:noFill/>
          <a:ln w="3175">
            <a:solidFill>
              <a:schemeClr val="bg1"/>
            </a:solidFill>
            <a:miter lim="800000"/>
            <a:headEnd/>
            <a:tailEnd/>
          </a:ln>
          <a:effectLst>
            <a:outerShdw dist="107763" dir="2700000" sx="97000" sy="97000" algn="ctr" rotWithShape="0">
              <a:schemeClr val="tx2">
                <a:alpha val="50000"/>
              </a:schemeClr>
            </a:outerShdw>
          </a:effectLst>
        </p:spPr>
      </p:pic>
      <p:sp>
        <p:nvSpPr>
          <p:cNvPr id="8224" name="Text Box 32"/>
          <p:cNvSpPr txBox="1">
            <a:spLocks noChangeArrowheads="1"/>
          </p:cNvSpPr>
          <p:nvPr/>
        </p:nvSpPr>
        <p:spPr bwMode="auto">
          <a:xfrm>
            <a:off x="6682164" y="1658001"/>
            <a:ext cx="1657350" cy="276999"/>
          </a:xfrm>
          <a:prstGeom prst="rect">
            <a:avLst/>
          </a:prstGeom>
          <a:noFill/>
          <a:ln w="9525">
            <a:noFill/>
            <a:miter lim="800000"/>
            <a:headEnd/>
            <a:tailEnd/>
          </a:ln>
        </p:spPr>
        <p:txBody>
          <a:bodyPr>
            <a:spAutoFit/>
          </a:bodyPr>
          <a:lstStyle/>
          <a:p>
            <a:pPr algn="ctr">
              <a:spcBef>
                <a:spcPct val="50000"/>
              </a:spcBef>
            </a:pPr>
            <a:r>
              <a:rPr lang="es-ES" sz="1200" b="1" u="none" dirty="0">
                <a:latin typeface="Century Gothic" pitchFamily="34" charset="0"/>
              </a:rPr>
              <a:t>FOUNDED IN 1969</a:t>
            </a:r>
          </a:p>
        </p:txBody>
      </p:sp>
      <p:sp>
        <p:nvSpPr>
          <p:cNvPr id="8226" name="Text Box 34"/>
          <p:cNvSpPr txBox="1">
            <a:spLocks noChangeArrowheads="1"/>
          </p:cNvSpPr>
          <p:nvPr/>
        </p:nvSpPr>
        <p:spPr bwMode="auto">
          <a:xfrm>
            <a:off x="948354" y="2873220"/>
            <a:ext cx="2305050" cy="2847511"/>
          </a:xfrm>
          <a:prstGeom prst="rect">
            <a:avLst/>
          </a:prstGeom>
          <a:solidFill>
            <a:srgbClr val="FFFFFF">
              <a:alpha val="85098"/>
            </a:srgbClr>
          </a:solidFill>
          <a:ln w="9525">
            <a:noFill/>
            <a:miter lim="800000"/>
            <a:headEnd/>
            <a:tailEnd/>
          </a:ln>
        </p:spPr>
        <p:txBody>
          <a:bodyPr>
            <a:spAutoFit/>
          </a:bodyPr>
          <a:lstStyle/>
          <a:p>
            <a:pPr algn="r">
              <a:spcBef>
                <a:spcPct val="50000"/>
              </a:spcBef>
            </a:pPr>
            <a:endParaRPr lang="es-ES" sz="1400" b="1" u="none" dirty="0">
              <a:latin typeface="Century Gothic" pitchFamily="34" charset="0"/>
            </a:endParaRPr>
          </a:p>
          <a:p>
            <a:pPr algn="r">
              <a:spcBef>
                <a:spcPct val="50000"/>
              </a:spcBef>
            </a:pPr>
            <a:r>
              <a:rPr lang="es-ES" sz="1400" b="1" u="none" dirty="0">
                <a:latin typeface="Century Gothic" pitchFamily="34" charset="0"/>
              </a:rPr>
              <a:t>ENRIQUE PLANCHART</a:t>
            </a:r>
            <a:r>
              <a:rPr lang="es-ES" sz="1400" u="none" dirty="0">
                <a:latin typeface="Century Gothic" pitchFamily="34" charset="0"/>
              </a:rPr>
              <a:t> </a:t>
            </a:r>
            <a:r>
              <a:rPr lang="es-ES" sz="1000" u="none" dirty="0">
                <a:latin typeface="Century Gothic" pitchFamily="34" charset="0"/>
              </a:rPr>
              <a:t>RECTOR</a:t>
            </a:r>
          </a:p>
          <a:p>
            <a:pPr algn="r">
              <a:spcBef>
                <a:spcPct val="50000"/>
              </a:spcBef>
            </a:pPr>
            <a:r>
              <a:rPr lang="es-ES" sz="1400" b="1" u="none" dirty="0">
                <a:latin typeface="Century Gothic" pitchFamily="34" charset="0"/>
              </a:rPr>
              <a:t>LUIS HOLDER</a:t>
            </a:r>
          </a:p>
          <a:p>
            <a:pPr algn="r">
              <a:spcBef>
                <a:spcPct val="50000"/>
              </a:spcBef>
            </a:pPr>
            <a:r>
              <a:rPr lang="es-ES" sz="900" u="none" dirty="0">
                <a:latin typeface="Century Gothic" pitchFamily="34" charset="0"/>
              </a:rPr>
              <a:t>ACADEMIC VICE RECTOR</a:t>
            </a:r>
          </a:p>
          <a:p>
            <a:pPr algn="r">
              <a:spcBef>
                <a:spcPct val="50000"/>
              </a:spcBef>
            </a:pPr>
            <a:r>
              <a:rPr lang="es-ES" sz="1400" b="1" u="none" dirty="0">
                <a:latin typeface="Century Gothic" pitchFamily="34" charset="0"/>
              </a:rPr>
              <a:t>MARIELLA AZZATO    </a:t>
            </a:r>
            <a:r>
              <a:rPr lang="es-ES" sz="1400" u="none" dirty="0">
                <a:latin typeface="Century Gothic" pitchFamily="34" charset="0"/>
              </a:rPr>
              <a:t> </a:t>
            </a:r>
            <a:r>
              <a:rPr lang="es-ES" sz="900" u="none" dirty="0">
                <a:latin typeface="Century Gothic" pitchFamily="34" charset="0"/>
              </a:rPr>
              <a:t>ADMINISTRATIVE VICE RECTOR</a:t>
            </a:r>
          </a:p>
          <a:p>
            <a:pPr algn="r">
              <a:spcBef>
                <a:spcPct val="50000"/>
              </a:spcBef>
            </a:pPr>
            <a:r>
              <a:rPr lang="es-ES" sz="1400" b="1" u="none" dirty="0">
                <a:latin typeface="Century Gothic" pitchFamily="34" charset="0"/>
              </a:rPr>
              <a:t>CRISTIAN PUIG     </a:t>
            </a:r>
            <a:r>
              <a:rPr lang="es-ES" sz="1400" u="none" dirty="0">
                <a:latin typeface="Century Gothic" pitchFamily="34" charset="0"/>
              </a:rPr>
              <a:t> </a:t>
            </a:r>
            <a:r>
              <a:rPr lang="es-ES" sz="900" u="none" dirty="0">
                <a:latin typeface="Century Gothic" pitchFamily="34" charset="0"/>
              </a:rPr>
              <a:t>SECRETARY</a:t>
            </a:r>
          </a:p>
          <a:p>
            <a:pPr algn="r">
              <a:spcBef>
                <a:spcPct val="50000"/>
              </a:spcBef>
            </a:pPr>
            <a:r>
              <a:rPr lang="es-ES" sz="1400" b="1" u="none" dirty="0">
                <a:latin typeface="Century Gothic" pitchFamily="34" charset="0"/>
              </a:rPr>
              <a:t>ALBERTO ARMENGOL</a:t>
            </a:r>
          </a:p>
          <a:p>
            <a:pPr algn="r">
              <a:lnSpc>
                <a:spcPct val="50000"/>
              </a:lnSpc>
              <a:spcBef>
                <a:spcPct val="50000"/>
              </a:spcBef>
            </a:pPr>
            <a:r>
              <a:rPr lang="es-ES" sz="900" u="none" dirty="0">
                <a:latin typeface="Century Gothic" pitchFamily="34" charset="0"/>
              </a:rPr>
              <a:t>DIRECTOR OF THE LITORAL CAMPUS</a:t>
            </a:r>
          </a:p>
          <a:p>
            <a:pPr algn="r">
              <a:lnSpc>
                <a:spcPct val="50000"/>
              </a:lnSpc>
              <a:spcBef>
                <a:spcPct val="50000"/>
              </a:spcBef>
            </a:pPr>
            <a:endParaRPr lang="es-ES" sz="900" u="none" dirty="0">
              <a:latin typeface="Century Gothic" pitchFamily="34" charset="0"/>
            </a:endParaRPr>
          </a:p>
        </p:txBody>
      </p:sp>
      <p:pic>
        <p:nvPicPr>
          <p:cNvPr id="3074" name="Picture 2" descr="Resultado de imagen para USB sede Litoral Trapich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 r="120"/>
          <a:stretch/>
        </p:blipFill>
        <p:spPr bwMode="auto">
          <a:xfrm>
            <a:off x="6041200" y="2559049"/>
            <a:ext cx="2635255" cy="1733551"/>
          </a:xfrm>
          <a:prstGeom prst="rect">
            <a:avLst/>
          </a:prstGeom>
          <a:noFill/>
          <a:ln w="3175">
            <a:solidFill>
              <a:schemeClr val="bg1"/>
            </a:solidFill>
            <a:miter lim="800000"/>
            <a:headEnd/>
            <a:tailEnd/>
          </a:ln>
          <a:effectLst>
            <a:outerShdw dist="107763" dir="2700000" sx="97000" sy="97000" algn="ctr" rotWithShape="0">
              <a:schemeClr val="tx2">
                <a:alpha val="50000"/>
              </a:schemeClr>
            </a:out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para USB sede Litoral"/>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3831"/>
          <a:stretch/>
        </p:blipFill>
        <p:spPr bwMode="auto">
          <a:xfrm>
            <a:off x="6036520" y="4395389"/>
            <a:ext cx="2635256" cy="1727184"/>
          </a:xfrm>
          <a:prstGeom prst="rect">
            <a:avLst/>
          </a:prstGeom>
          <a:noFill/>
          <a:ln w="3175">
            <a:solidFill>
              <a:schemeClr val="bg1"/>
            </a:solidFill>
            <a:miter lim="800000"/>
            <a:headEnd/>
            <a:tailEnd/>
          </a:ln>
          <a:effectLst>
            <a:outerShdw dist="107763" dir="2700000" sx="97000" sy="97000" algn="ctr" rotWithShape="0">
              <a:schemeClr val="tx2">
                <a:alpha val="50000"/>
              </a:schemeClr>
            </a:outerShdw>
          </a:effectLst>
          <a:extLst>
            <a:ext uri="{909E8E84-426E-40DD-AFC4-6F175D3DCCD1}">
              <a14:hiddenFill xmlns:a14="http://schemas.microsoft.com/office/drawing/2010/main">
                <a:solidFill>
                  <a:srgbClr val="FFFFFF"/>
                </a:solidFill>
              </a14:hiddenFill>
            </a:ext>
          </a:extLst>
        </p:spPr>
      </p:pic>
      <p:pic>
        <p:nvPicPr>
          <p:cNvPr id="3080" name="Picture 8" descr="Resultado de imagen para Universidad Simón Bolívar Sartenejas"/>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3131" t="-563" r="-663" b="563"/>
          <a:stretch/>
        </p:blipFill>
        <p:spPr bwMode="auto">
          <a:xfrm>
            <a:off x="438381" y="548611"/>
            <a:ext cx="2880320" cy="1775892"/>
          </a:xfrm>
          <a:prstGeom prst="rect">
            <a:avLst/>
          </a:prstGeom>
          <a:noFill/>
          <a:ln w="3175">
            <a:solidFill>
              <a:schemeClr val="bg1"/>
            </a:solidFill>
            <a:miter lim="800000"/>
            <a:headEnd/>
            <a:tailEnd/>
          </a:ln>
          <a:effectLst>
            <a:outerShdw dist="107763" dir="2700000" sx="97000" sy="97000" algn="ctr" rotWithShape="0">
              <a:schemeClr val="tx2">
                <a:alpha val="50000"/>
              </a:schemeClr>
            </a:outerShdw>
          </a:effectLst>
          <a:extLst>
            <a:ext uri="{909E8E84-426E-40DD-AFC4-6F175D3DCCD1}">
              <a14:hiddenFill xmlns:a14="http://schemas.microsoft.com/office/drawing/2010/main">
                <a:solidFill>
                  <a:srgbClr val="FFFFFF"/>
                </a:solidFill>
              </a14:hiddenFill>
            </a:ext>
          </a:extLst>
        </p:spPr>
      </p:pic>
      <p:pic>
        <p:nvPicPr>
          <p:cNvPr id="2050" name="Picture 2" descr="http://www.usb.ve/conocer/corporativa/archivos/logos/logotipo/logotipo.gi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56176" y="481927"/>
            <a:ext cx="2671447" cy="9671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rot="-5400000">
            <a:off x="-3194050" y="3086784"/>
            <a:ext cx="7305676" cy="646331"/>
          </a:xfrm>
          <a:prstGeom prst="rect">
            <a:avLst/>
          </a:prstGeom>
          <a:noFill/>
          <a:ln w="9525">
            <a:noFill/>
            <a:miter lim="800000"/>
            <a:headEnd/>
            <a:tailEnd/>
          </a:ln>
        </p:spPr>
        <p:txBody>
          <a:bodyPr>
            <a:spAutoFit/>
          </a:bodyPr>
          <a:lstStyle/>
          <a:p>
            <a:pPr algn="ctr">
              <a:spcBef>
                <a:spcPct val="50000"/>
              </a:spcBef>
            </a:pPr>
            <a:r>
              <a:rPr lang="en-US" sz="3600" u="none" dirty="0">
                <a:solidFill>
                  <a:schemeClr val="tx1">
                    <a:lumMod val="75000"/>
                    <a:lumOff val="25000"/>
                  </a:schemeClr>
                </a:solidFill>
                <a:latin typeface="Arial Black" pitchFamily="34" charset="0"/>
              </a:rPr>
              <a:t>Universidad Simón Bolívar</a:t>
            </a:r>
          </a:p>
        </p:txBody>
      </p:sp>
      <p:sp>
        <p:nvSpPr>
          <p:cNvPr id="8" name="Text Box 11"/>
          <p:cNvSpPr txBox="1">
            <a:spLocks noChangeArrowheads="1"/>
          </p:cNvSpPr>
          <p:nvPr/>
        </p:nvSpPr>
        <p:spPr bwMode="auto">
          <a:xfrm>
            <a:off x="858670" y="497803"/>
            <a:ext cx="8100392" cy="646331"/>
          </a:xfrm>
          <a:prstGeom prst="rect">
            <a:avLst/>
          </a:prstGeom>
          <a:noFill/>
          <a:ln w="9525">
            <a:noFill/>
            <a:miter lim="800000"/>
            <a:headEnd/>
            <a:tailEnd/>
          </a:ln>
        </p:spPr>
        <p:txBody>
          <a:bodyPr wrap="square">
            <a:spAutoFit/>
          </a:bodyPr>
          <a:lstStyle/>
          <a:p>
            <a:pPr algn="ctr">
              <a:spcBef>
                <a:spcPct val="50000"/>
              </a:spcBef>
            </a:pPr>
            <a:r>
              <a:rPr lang="en-US" sz="3600" u="none" dirty="0">
                <a:solidFill>
                  <a:schemeClr val="bg2">
                    <a:lumMod val="50000"/>
                  </a:schemeClr>
                </a:solidFill>
                <a:latin typeface="Arial Black" pitchFamily="34" charset="0"/>
              </a:rPr>
              <a:t>History, location and setting</a:t>
            </a:r>
          </a:p>
        </p:txBody>
      </p:sp>
      <p:pic>
        <p:nvPicPr>
          <p:cNvPr id="2052" name="Picture 4" descr="Resultado de imagen para USB sede Litoral"/>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250" r="24752"/>
          <a:stretch/>
        </p:blipFill>
        <p:spPr bwMode="auto">
          <a:xfrm>
            <a:off x="1043608" y="3933056"/>
            <a:ext cx="3240360" cy="2561205"/>
          </a:xfrm>
          <a:prstGeom prst="rect">
            <a:avLst/>
          </a:prstGeom>
          <a:noFill/>
          <a:ln w="3175">
            <a:solidFill>
              <a:schemeClr val="bg1"/>
            </a:solidFill>
            <a:miter lim="800000"/>
            <a:headEnd/>
            <a:tailEnd/>
          </a:ln>
          <a:effectLst>
            <a:outerShdw dist="107763" dir="2700000" algn="ctr" rotWithShape="0">
              <a:schemeClr val="tx2">
                <a:alpha val="50000"/>
              </a:schemeClr>
            </a:outerShdw>
          </a:effectLst>
          <a:extLst>
            <a:ext uri="{909E8E84-426E-40DD-AFC4-6F175D3DCCD1}">
              <a14:hiddenFill xmlns:a14="http://schemas.microsoft.com/office/drawing/2010/main">
                <a:solidFill>
                  <a:srgbClr val="FFFFFF"/>
                </a:solidFill>
              </a14:hiddenFill>
            </a:ext>
          </a:extLst>
        </p:spPr>
      </p:pic>
      <p:sp>
        <p:nvSpPr>
          <p:cNvPr id="9" name="AutoShape 6" descr="Resultado de imagen para universidad simón Bolívar vista aérea"/>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dirty="0"/>
          </a:p>
        </p:txBody>
      </p:sp>
      <p:sp>
        <p:nvSpPr>
          <p:cNvPr id="10" name="CuadroTexto 9"/>
          <p:cNvSpPr txBox="1"/>
          <p:nvPr/>
        </p:nvSpPr>
        <p:spPr>
          <a:xfrm>
            <a:off x="4545622" y="1346564"/>
            <a:ext cx="4202842" cy="5109091"/>
          </a:xfrm>
          <a:prstGeom prst="rect">
            <a:avLst/>
          </a:prstGeom>
          <a:solidFill>
            <a:srgbClr val="FFFF99">
              <a:alpha val="80000"/>
            </a:srgbClr>
          </a:solidFill>
          <a:ln w="9525">
            <a:noFill/>
            <a:miter lim="800000"/>
            <a:headEnd/>
            <a:tailEnd/>
          </a:ln>
          <a:effectLst/>
        </p:spPr>
        <p:txBody>
          <a:bodyPr wrap="square">
            <a:spAutoFit/>
          </a:bodyPr>
          <a:lstStyle>
            <a:defPPr>
              <a:defRPr lang="es-ES_tradnl"/>
            </a:defPPr>
            <a:lvl1pPr algn="just">
              <a:defRPr u="none">
                <a:ln w="0"/>
                <a:effectLst>
                  <a:outerShdw blurRad="38100" dist="19050" dir="2700000" algn="tl" rotWithShape="0">
                    <a:schemeClr val="dk1">
                      <a:alpha val="40000"/>
                    </a:schemeClr>
                  </a:outerShdw>
                </a:effectLst>
                <a:latin typeface="Century Gothic" pitchFamily="34" charset="0"/>
              </a:defRPr>
            </a:lvl1pPr>
          </a:lstStyle>
          <a:p>
            <a:endParaRPr lang="es-ES" sz="1000" dirty="0"/>
          </a:p>
          <a:p>
            <a:pPr>
              <a:spcAft>
                <a:spcPts val="1200"/>
              </a:spcAft>
            </a:pPr>
            <a:r>
              <a:rPr lang="en-US" sz="1600" dirty="0"/>
              <a:t>Founded on July 1967, USB started academic activities on </a:t>
            </a:r>
            <a:r>
              <a:rPr lang="en-US" sz="1600" dirty="0" err="1"/>
              <a:t>january</a:t>
            </a:r>
            <a:r>
              <a:rPr lang="en-US" sz="1600" dirty="0"/>
              <a:t> 19, 1970 in its main campus, </a:t>
            </a:r>
            <a:r>
              <a:rPr lang="en-US" sz="1600" dirty="0" err="1"/>
              <a:t>Sartenejas</a:t>
            </a:r>
            <a:r>
              <a:rPr lang="en-US" sz="1600" dirty="0"/>
              <a:t> (Caracas)</a:t>
            </a:r>
          </a:p>
          <a:p>
            <a:pPr>
              <a:spcAft>
                <a:spcPts val="1200"/>
              </a:spcAft>
            </a:pPr>
            <a:r>
              <a:rPr lang="en-US" sz="1600" dirty="0"/>
              <a:t> On </a:t>
            </a:r>
            <a:r>
              <a:rPr lang="en-US" sz="1600" dirty="0" err="1"/>
              <a:t>february</a:t>
            </a:r>
            <a:r>
              <a:rPr lang="en-US" sz="1600" dirty="0"/>
              <a:t> 12, 1977 campus El </a:t>
            </a:r>
            <a:r>
              <a:rPr lang="en-US" sz="1600" dirty="0" err="1"/>
              <a:t>Litoral</a:t>
            </a:r>
            <a:r>
              <a:rPr lang="en-US" sz="1600" dirty="0"/>
              <a:t>, located on the central coast, was inaugurated</a:t>
            </a:r>
          </a:p>
          <a:p>
            <a:pPr>
              <a:spcAft>
                <a:spcPts val="1200"/>
              </a:spcAft>
            </a:pPr>
            <a:r>
              <a:rPr lang="en-US" sz="1600" dirty="0"/>
              <a:t>Both campuses are set in sub-urban </a:t>
            </a:r>
            <a:r>
              <a:rPr lang="en-US" sz="1600" dirty="0" err="1"/>
              <a:t>ares</a:t>
            </a:r>
            <a:r>
              <a:rPr lang="en-US" sz="1600" dirty="0"/>
              <a:t>, with extensive forests and parks (over 260 </a:t>
            </a:r>
            <a:r>
              <a:rPr lang="en-US" sz="1600" dirty="0" err="1"/>
              <a:t>hectars</a:t>
            </a:r>
            <a:r>
              <a:rPr lang="en-US" sz="1600" dirty="0"/>
              <a:t> of land, more than 20m</a:t>
            </a:r>
            <a:r>
              <a:rPr lang="en-US" sz="1600" baseline="30000" dirty="0"/>
              <a:t>2</a:t>
            </a:r>
            <a:r>
              <a:rPr lang="en-US" sz="1600" dirty="0"/>
              <a:t> per person)</a:t>
            </a:r>
          </a:p>
          <a:p>
            <a:pPr>
              <a:spcAft>
                <a:spcPts val="1200"/>
              </a:spcAft>
            </a:pPr>
            <a:r>
              <a:rPr lang="en-US" sz="1600" dirty="0"/>
              <a:t>Until July 2019, the university has awarded around 36000 undergraduate degrees and about 5000 graduate degrees</a:t>
            </a:r>
          </a:p>
          <a:p>
            <a:pPr>
              <a:spcAft>
                <a:spcPts val="1200"/>
              </a:spcAft>
            </a:pPr>
            <a:r>
              <a:rPr lang="en-US" sz="1600" dirty="0"/>
              <a:t>USB graduates enjoy high employability  around the world</a:t>
            </a:r>
          </a:p>
          <a:p>
            <a:endParaRPr lang="es-VE" sz="1000" dirty="0"/>
          </a:p>
        </p:txBody>
      </p:sp>
      <p:pic>
        <p:nvPicPr>
          <p:cNvPr id="15" name="Picture 28"/>
          <p:cNvPicPr>
            <a:picLocks noChangeAspect="1" noChangeArrowheads="1"/>
          </p:cNvPicPr>
          <p:nvPr/>
        </p:nvPicPr>
        <p:blipFill>
          <a:blip r:embed="rId3" cstate="print"/>
          <a:srcRect/>
          <a:stretch>
            <a:fillRect/>
          </a:stretch>
        </p:blipFill>
        <p:spPr bwMode="auto">
          <a:xfrm>
            <a:off x="1043608" y="1346564"/>
            <a:ext cx="3240360" cy="2409164"/>
          </a:xfrm>
          <a:prstGeom prst="rect">
            <a:avLst/>
          </a:prstGeom>
          <a:noFill/>
          <a:ln w="3175">
            <a:solidFill>
              <a:schemeClr val="bg1"/>
            </a:solidFill>
            <a:miter lim="800000"/>
            <a:headEnd/>
            <a:tailEnd/>
          </a:ln>
          <a:effectLst>
            <a:outerShdw dist="107763" dir="2700000" algn="ctr" rotWithShape="0">
              <a:schemeClr val="tx2">
                <a:alpha val="50000"/>
              </a:schemeClr>
            </a:outerShdw>
          </a:effectLst>
        </p:spPr>
      </p:pic>
    </p:spTree>
    <p:extLst>
      <p:ext uri="{BB962C8B-B14F-4D97-AF65-F5344CB8AC3E}">
        <p14:creationId xmlns:p14="http://schemas.microsoft.com/office/powerpoint/2010/main" val="1943559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2964865" y="258490"/>
            <a:ext cx="6384683" cy="1547679"/>
            <a:chOff x="3120583" y="227524"/>
            <a:chExt cx="6384683" cy="1547679"/>
          </a:xfrm>
        </p:grpSpPr>
        <p:sp>
          <p:nvSpPr>
            <p:cNvPr id="2060" name="Text Box 12"/>
            <p:cNvSpPr txBox="1">
              <a:spLocks noChangeArrowheads="1"/>
            </p:cNvSpPr>
            <p:nvPr/>
          </p:nvSpPr>
          <p:spPr bwMode="auto">
            <a:xfrm>
              <a:off x="3637866" y="667207"/>
              <a:ext cx="5867400" cy="1107996"/>
            </a:xfrm>
            <a:prstGeom prst="rect">
              <a:avLst/>
            </a:prstGeom>
            <a:noFill/>
            <a:ln w="9525">
              <a:noFill/>
              <a:miter lim="800000"/>
              <a:headEnd/>
              <a:tailEnd/>
            </a:ln>
          </p:spPr>
          <p:txBody>
            <a:bodyPr>
              <a:spAutoFit/>
            </a:bodyPr>
            <a:lstStyle/>
            <a:p>
              <a:pPr algn="ctr">
                <a:spcBef>
                  <a:spcPct val="50000"/>
                </a:spcBef>
              </a:pPr>
              <a:r>
                <a:rPr lang="en-US" sz="6600" u="none" dirty="0">
                  <a:solidFill>
                    <a:schemeClr val="bg2">
                      <a:lumMod val="50000"/>
                    </a:schemeClr>
                  </a:solidFill>
                  <a:latin typeface="Arial Black" pitchFamily="34" charset="0"/>
                </a:rPr>
                <a:t>studies</a:t>
              </a:r>
            </a:p>
          </p:txBody>
        </p:sp>
        <p:sp>
          <p:nvSpPr>
            <p:cNvPr id="2058" name="Text Box 10"/>
            <p:cNvSpPr txBox="1">
              <a:spLocks noChangeArrowheads="1"/>
            </p:cNvSpPr>
            <p:nvPr/>
          </p:nvSpPr>
          <p:spPr bwMode="auto">
            <a:xfrm>
              <a:off x="3120583" y="227524"/>
              <a:ext cx="5867400" cy="1107996"/>
            </a:xfrm>
            <a:prstGeom prst="rect">
              <a:avLst/>
            </a:prstGeom>
            <a:noFill/>
            <a:ln w="9525">
              <a:noFill/>
              <a:miter lim="800000"/>
              <a:headEnd/>
              <a:tailEnd/>
            </a:ln>
          </p:spPr>
          <p:txBody>
            <a:bodyPr>
              <a:spAutoFit/>
            </a:bodyPr>
            <a:lstStyle/>
            <a:p>
              <a:pPr algn="ctr">
                <a:spcBef>
                  <a:spcPct val="50000"/>
                </a:spcBef>
              </a:pPr>
              <a:r>
                <a:rPr lang="en-US" sz="6600" u="none" dirty="0">
                  <a:solidFill>
                    <a:schemeClr val="bg2">
                      <a:lumMod val="25000"/>
                    </a:schemeClr>
                  </a:solidFill>
                  <a:latin typeface="Arial Black" pitchFamily="34" charset="0"/>
                </a:rPr>
                <a:t>studies</a:t>
              </a:r>
            </a:p>
          </p:txBody>
        </p:sp>
      </p:grpSp>
      <p:sp>
        <p:nvSpPr>
          <p:cNvPr id="2063" name="Text Box 15"/>
          <p:cNvSpPr txBox="1">
            <a:spLocks noChangeArrowheads="1"/>
          </p:cNvSpPr>
          <p:nvPr/>
        </p:nvSpPr>
        <p:spPr bwMode="auto">
          <a:xfrm>
            <a:off x="3810395" y="1806169"/>
            <a:ext cx="4824413" cy="4524315"/>
          </a:xfrm>
          <a:prstGeom prst="rect">
            <a:avLst/>
          </a:prstGeom>
          <a:solidFill>
            <a:srgbClr val="FFFF99">
              <a:alpha val="80000"/>
            </a:srgbClr>
          </a:solidFill>
          <a:ln w="9525">
            <a:noFill/>
            <a:miter lim="800000"/>
            <a:headEnd/>
            <a:tailEnd/>
          </a:ln>
          <a:effectLst/>
        </p:spPr>
        <p:txBody>
          <a:bodyPr>
            <a:spAutoFit/>
          </a:bodyPr>
          <a:lstStyle/>
          <a:p>
            <a:pPr algn="just">
              <a:defRPr/>
            </a:pPr>
            <a:r>
              <a:rPr lang="en-US" u="none" dirty="0">
                <a:ln w="0"/>
                <a:effectLst>
                  <a:outerShdw blurRad="38100" dist="19050" dir="2700000" algn="tl" rotWithShape="0">
                    <a:schemeClr val="dk1">
                      <a:alpha val="40000"/>
                    </a:schemeClr>
                  </a:outerShdw>
                </a:effectLst>
                <a:latin typeface="Century Gothic" pitchFamily="34" charset="0"/>
              </a:rPr>
              <a:t>The university offers:</a:t>
            </a:r>
          </a:p>
          <a:p>
            <a:pPr marL="285750" indent="-285750" algn="just">
              <a:buFont typeface="Arial" panose="020B0604020202020204" pitchFamily="34" charset="0"/>
              <a:buChar char="•"/>
              <a:defRPr/>
            </a:pPr>
            <a:r>
              <a:rPr lang="en-US" u="none" dirty="0">
                <a:ln w="0"/>
                <a:effectLst>
                  <a:outerShdw blurRad="38100" dist="19050" dir="2700000" algn="tl" rotWithShape="0">
                    <a:schemeClr val="dk1">
                      <a:alpha val="40000"/>
                    </a:schemeClr>
                  </a:outerShdw>
                </a:effectLst>
                <a:latin typeface="Century Gothic" pitchFamily="34" charset="0"/>
              </a:rPr>
              <a:t>Associated degrees (3 years) </a:t>
            </a:r>
          </a:p>
          <a:p>
            <a:pPr marL="285750" indent="-285750" algn="just">
              <a:buFont typeface="Arial" panose="020B0604020202020204" pitchFamily="34" charset="0"/>
              <a:buChar char="•"/>
              <a:defRPr/>
            </a:pPr>
            <a:r>
              <a:rPr lang="en-US" u="none" dirty="0">
                <a:ln w="0"/>
                <a:effectLst>
                  <a:outerShdw blurRad="38100" dist="19050" dir="2700000" algn="tl" rotWithShape="0">
                    <a:schemeClr val="dk1">
                      <a:alpha val="40000"/>
                    </a:schemeClr>
                  </a:outerShdw>
                </a:effectLst>
                <a:latin typeface="Century Gothic" pitchFamily="34" charset="0"/>
              </a:rPr>
              <a:t>Undergraduate degrees (5 years)</a:t>
            </a:r>
          </a:p>
          <a:p>
            <a:pPr marL="285750" indent="-285750" algn="just">
              <a:buFont typeface="Arial" panose="020B0604020202020204" pitchFamily="34" charset="0"/>
              <a:buChar char="•"/>
              <a:defRPr/>
            </a:pPr>
            <a:r>
              <a:rPr lang="en-US" u="none" dirty="0">
                <a:ln w="0"/>
                <a:effectLst>
                  <a:outerShdw blurRad="38100" dist="19050" dir="2700000" algn="tl" rotWithShape="0">
                    <a:schemeClr val="dk1">
                      <a:alpha val="40000"/>
                    </a:schemeClr>
                  </a:outerShdw>
                </a:effectLst>
                <a:latin typeface="Century Gothic" pitchFamily="34" charset="0"/>
              </a:rPr>
              <a:t>Master of Science degrees (2-3 years)</a:t>
            </a:r>
          </a:p>
          <a:p>
            <a:pPr marL="285750" indent="-285750" algn="just">
              <a:buFont typeface="Arial" panose="020B0604020202020204" pitchFamily="34" charset="0"/>
              <a:buChar char="•"/>
              <a:defRPr/>
            </a:pPr>
            <a:r>
              <a:rPr lang="en-US" u="none" dirty="0">
                <a:ln w="0"/>
                <a:effectLst>
                  <a:outerShdw blurRad="38100" dist="19050" dir="2700000" algn="tl" rotWithShape="0">
                    <a:schemeClr val="dk1">
                      <a:alpha val="40000"/>
                    </a:schemeClr>
                  </a:outerShdw>
                </a:effectLst>
                <a:latin typeface="Century Gothic" pitchFamily="34" charset="0"/>
              </a:rPr>
              <a:t>Specialization degrees (2-3 years)</a:t>
            </a:r>
          </a:p>
          <a:p>
            <a:pPr marL="285750" indent="-285750" algn="just">
              <a:buFont typeface="Arial" panose="020B0604020202020204" pitchFamily="34" charset="0"/>
              <a:buChar char="•"/>
              <a:defRPr/>
            </a:pPr>
            <a:r>
              <a:rPr lang="en-US" u="none" dirty="0">
                <a:ln w="0"/>
                <a:effectLst>
                  <a:outerShdw blurRad="38100" dist="19050" dir="2700000" algn="tl" rotWithShape="0">
                    <a:schemeClr val="dk1">
                      <a:alpha val="40000"/>
                    </a:schemeClr>
                  </a:outerShdw>
                </a:effectLst>
                <a:latin typeface="Century Gothic" pitchFamily="34" charset="0"/>
              </a:rPr>
              <a:t>Doctorate degrees (4-5 years)</a:t>
            </a:r>
          </a:p>
          <a:p>
            <a:pPr marL="285750" indent="-285750" algn="just">
              <a:buFont typeface="Arial" panose="020B0604020202020204" pitchFamily="34" charset="0"/>
              <a:buChar char="•"/>
              <a:defRPr/>
            </a:pPr>
            <a:r>
              <a:rPr lang="en-US" u="none" dirty="0">
                <a:ln w="0"/>
                <a:effectLst>
                  <a:outerShdw blurRad="38100" dist="19050" dir="2700000" algn="tl" rotWithShape="0">
                    <a:schemeClr val="dk1">
                      <a:alpha val="40000"/>
                    </a:schemeClr>
                  </a:outerShdw>
                </a:effectLst>
                <a:latin typeface="Century Gothic" pitchFamily="34" charset="0"/>
              </a:rPr>
              <a:t>Continuing education</a:t>
            </a:r>
          </a:p>
          <a:p>
            <a:pPr algn="just">
              <a:defRPr/>
            </a:pPr>
            <a:endParaRPr lang="en-US" u="none" dirty="0">
              <a:ln w="0"/>
              <a:effectLst>
                <a:outerShdw blurRad="38100" dist="19050" dir="2700000" algn="tl" rotWithShape="0">
                  <a:schemeClr val="dk1">
                    <a:alpha val="40000"/>
                  </a:schemeClr>
                </a:outerShdw>
              </a:effectLst>
              <a:latin typeface="Century Gothic" pitchFamily="34" charset="0"/>
            </a:endParaRPr>
          </a:p>
          <a:p>
            <a:pPr algn="just">
              <a:defRPr/>
            </a:pPr>
            <a:r>
              <a:rPr lang="en-US" u="none" dirty="0">
                <a:ln w="0"/>
                <a:effectLst>
                  <a:outerShdw blurRad="38100" dist="19050" dir="2700000" algn="tl" rotWithShape="0">
                    <a:schemeClr val="dk1">
                      <a:alpha val="40000"/>
                    </a:schemeClr>
                  </a:outerShdw>
                </a:effectLst>
                <a:latin typeface="Century Gothic" pitchFamily="34" charset="0"/>
              </a:rPr>
              <a:t>The academic year divided in three periods of 12 weeks each:</a:t>
            </a:r>
          </a:p>
          <a:p>
            <a:pPr marL="285750" indent="-285750" algn="just">
              <a:buFont typeface="Arial" panose="020B0604020202020204" pitchFamily="34" charset="0"/>
              <a:buChar char="•"/>
              <a:defRPr/>
            </a:pPr>
            <a:r>
              <a:rPr lang="en-US" u="none" dirty="0">
                <a:ln w="0"/>
                <a:effectLst>
                  <a:outerShdw blurRad="38100" dist="19050" dir="2700000" algn="tl" rotWithShape="0">
                    <a:schemeClr val="dk1">
                      <a:alpha val="40000"/>
                    </a:schemeClr>
                  </a:outerShdw>
                </a:effectLst>
                <a:latin typeface="Century Gothic" pitchFamily="34" charset="0"/>
              </a:rPr>
              <a:t>September-December</a:t>
            </a:r>
          </a:p>
          <a:p>
            <a:pPr marL="285750" indent="-285750" algn="just">
              <a:buFont typeface="Arial" panose="020B0604020202020204" pitchFamily="34" charset="0"/>
              <a:buChar char="•"/>
              <a:defRPr/>
            </a:pPr>
            <a:r>
              <a:rPr lang="en-US" u="none" dirty="0">
                <a:ln w="0"/>
                <a:effectLst>
                  <a:outerShdw blurRad="38100" dist="19050" dir="2700000" algn="tl" rotWithShape="0">
                    <a:schemeClr val="dk1">
                      <a:alpha val="40000"/>
                    </a:schemeClr>
                  </a:outerShdw>
                </a:effectLst>
                <a:latin typeface="Century Gothic" pitchFamily="34" charset="0"/>
              </a:rPr>
              <a:t>January-March</a:t>
            </a:r>
          </a:p>
          <a:p>
            <a:pPr marL="285750" indent="-285750" algn="just">
              <a:buFont typeface="Arial" panose="020B0604020202020204" pitchFamily="34" charset="0"/>
              <a:buChar char="•"/>
              <a:defRPr/>
            </a:pPr>
            <a:r>
              <a:rPr lang="en-US" u="none" dirty="0">
                <a:ln w="0"/>
                <a:effectLst>
                  <a:outerShdw blurRad="38100" dist="19050" dir="2700000" algn="tl" rotWithShape="0">
                    <a:schemeClr val="dk1">
                      <a:alpha val="40000"/>
                    </a:schemeClr>
                  </a:outerShdw>
                </a:effectLst>
                <a:latin typeface="Century Gothic" pitchFamily="34" charset="0"/>
              </a:rPr>
              <a:t>April-July</a:t>
            </a:r>
          </a:p>
          <a:p>
            <a:pPr marL="285750" indent="-285750" algn="just">
              <a:buFont typeface="Arial" panose="020B0604020202020204" pitchFamily="34" charset="0"/>
              <a:buChar char="•"/>
              <a:defRPr/>
            </a:pPr>
            <a:endParaRPr lang="en-US" u="none" dirty="0">
              <a:ln w="0"/>
              <a:effectLst>
                <a:outerShdw blurRad="38100" dist="19050" dir="2700000" algn="tl" rotWithShape="0">
                  <a:schemeClr val="dk1">
                    <a:alpha val="40000"/>
                  </a:schemeClr>
                </a:outerShdw>
              </a:effectLst>
              <a:latin typeface="Century Gothic" pitchFamily="34" charset="0"/>
            </a:endParaRPr>
          </a:p>
          <a:p>
            <a:pPr marL="285750" indent="-285750" algn="just">
              <a:buFont typeface="Arial" panose="020B0604020202020204" pitchFamily="34" charset="0"/>
              <a:buChar char="•"/>
              <a:defRPr/>
            </a:pPr>
            <a:r>
              <a:rPr lang="en-US" u="none" dirty="0">
                <a:ln w="0"/>
                <a:effectLst>
                  <a:outerShdw blurRad="38100" dist="19050" dir="2700000" algn="tl" rotWithShape="0">
                    <a:schemeClr val="dk1">
                      <a:alpha val="40000"/>
                    </a:schemeClr>
                  </a:outerShdw>
                </a:effectLst>
                <a:latin typeface="Century Gothic" pitchFamily="34" charset="0"/>
              </a:rPr>
              <a:t>During August, summer school is offered</a:t>
            </a:r>
          </a:p>
        </p:txBody>
      </p:sp>
      <p:sp>
        <p:nvSpPr>
          <p:cNvPr id="14" name="Text Box 14"/>
          <p:cNvSpPr txBox="1">
            <a:spLocks noChangeArrowheads="1"/>
          </p:cNvSpPr>
          <p:nvPr/>
        </p:nvSpPr>
        <p:spPr bwMode="auto">
          <a:xfrm rot="-5400000">
            <a:off x="-3194050" y="3086784"/>
            <a:ext cx="7305676" cy="646331"/>
          </a:xfrm>
          <a:prstGeom prst="rect">
            <a:avLst/>
          </a:prstGeom>
          <a:noFill/>
          <a:ln w="9525">
            <a:noFill/>
            <a:miter lim="800000"/>
            <a:headEnd/>
            <a:tailEnd/>
          </a:ln>
        </p:spPr>
        <p:txBody>
          <a:bodyPr>
            <a:spAutoFit/>
          </a:bodyPr>
          <a:lstStyle/>
          <a:p>
            <a:pPr algn="ctr">
              <a:spcBef>
                <a:spcPct val="50000"/>
              </a:spcBef>
            </a:pPr>
            <a:r>
              <a:rPr lang="en-US" sz="3600" u="none" dirty="0">
                <a:solidFill>
                  <a:schemeClr val="tx1">
                    <a:lumMod val="75000"/>
                    <a:lumOff val="25000"/>
                  </a:schemeClr>
                </a:solidFill>
                <a:latin typeface="Arial Black" pitchFamily="34" charset="0"/>
              </a:rPr>
              <a:t>Universidad Simón Bolívar</a:t>
            </a:r>
          </a:p>
        </p:txBody>
      </p:sp>
      <p:pic>
        <p:nvPicPr>
          <p:cNvPr id="1026" name="Picture 2" descr="http://www.usb.ve/home/sites/default/files/prensa/foto166_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072"/>
          <a:stretch/>
        </p:blipFill>
        <p:spPr bwMode="auto">
          <a:xfrm>
            <a:off x="948112" y="258490"/>
            <a:ext cx="2399926" cy="1802358"/>
          </a:xfrm>
          <a:prstGeom prst="rect">
            <a:avLst/>
          </a:prstGeom>
          <a:noFill/>
          <a:ln w="3175">
            <a:solidFill>
              <a:schemeClr val="bg1"/>
            </a:solidFill>
            <a:miter lim="800000"/>
            <a:headEnd/>
            <a:tailEnd/>
          </a:ln>
          <a:effectLst>
            <a:outerShdw dist="107763" dir="2700000" algn="ctr" rotWithShape="0">
              <a:schemeClr val="tx2">
                <a:alpha val="50000"/>
              </a:schemeClr>
            </a:outerShdw>
          </a:effectLst>
          <a:extLst>
            <a:ext uri="{909E8E84-426E-40DD-AFC4-6F175D3DCCD1}">
              <a14:hiddenFill xmlns:a14="http://schemas.microsoft.com/office/drawing/2010/main">
                <a:solidFill>
                  <a:srgbClr val="FFFFFF"/>
                </a:solidFill>
              </a14:hiddenFill>
            </a:ext>
          </a:extLst>
        </p:spPr>
      </p:pic>
      <p:pic>
        <p:nvPicPr>
          <p:cNvPr id="1028" name="Picture 4" descr="Resultado de imagen para Universidad Simón Bolívar Sarteneja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737" r="13181"/>
          <a:stretch/>
        </p:blipFill>
        <p:spPr bwMode="auto">
          <a:xfrm>
            <a:off x="922332" y="2264542"/>
            <a:ext cx="2448273" cy="1871681"/>
          </a:xfrm>
          <a:prstGeom prst="rect">
            <a:avLst/>
          </a:prstGeom>
          <a:noFill/>
          <a:ln w="3175">
            <a:solidFill>
              <a:schemeClr val="bg1"/>
            </a:solidFill>
            <a:miter lim="800000"/>
            <a:headEnd/>
            <a:tailEnd/>
          </a:ln>
          <a:effectLst>
            <a:outerShdw dist="107763" dir="2700000" algn="ctr" rotWithShape="0">
              <a:schemeClr val="tx2">
                <a:alpha val="50000"/>
              </a:schemeClr>
            </a:outerShdw>
          </a:effectLst>
          <a:extLst>
            <a:ext uri="{909E8E84-426E-40DD-AFC4-6F175D3DCCD1}">
              <a14:hiddenFill xmlns:a14="http://schemas.microsoft.com/office/drawing/2010/main">
                <a:solidFill>
                  <a:srgbClr val="FFFFFF"/>
                </a:solidFill>
              </a14:hiddenFill>
            </a:ext>
          </a:extLst>
        </p:spPr>
      </p:pic>
      <p:pic>
        <p:nvPicPr>
          <p:cNvPr id="1030" name="Picture 6" descr="Resultado de imagen para Clases Universidad Simón Bolíva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285" r="9036"/>
          <a:stretch/>
        </p:blipFill>
        <p:spPr bwMode="auto">
          <a:xfrm>
            <a:off x="922333" y="4339917"/>
            <a:ext cx="2448272" cy="1905000"/>
          </a:xfrm>
          <a:prstGeom prst="rect">
            <a:avLst/>
          </a:prstGeom>
          <a:noFill/>
          <a:ln w="3175">
            <a:solidFill>
              <a:schemeClr val="bg1"/>
            </a:solidFill>
            <a:miter lim="800000"/>
            <a:headEnd/>
            <a:tailEnd/>
          </a:ln>
          <a:effectLst>
            <a:outerShdw dist="107763" dir="2700000" algn="ctr" rotWithShape="0">
              <a:schemeClr val="tx2">
                <a:alpha val="50000"/>
              </a:schemeClr>
            </a:outerShdw>
          </a:effectLst>
          <a:extLst>
            <a:ext uri="{909E8E84-426E-40DD-AFC4-6F175D3DCCD1}">
              <a14:hiddenFill xmlns:a14="http://schemas.microsoft.com/office/drawing/2010/main">
                <a:solidFill>
                  <a:srgbClr val="FFFFFF"/>
                </a:solidFill>
              </a14:hiddenFill>
            </a:ext>
          </a:extLst>
        </p:spPr>
      </p:pic>
      <p:pic>
        <p:nvPicPr>
          <p:cNvPr id="11" name="Picture 30" descr="blanca001tr"/>
          <p:cNvPicPr>
            <a:picLocks noChangeAspect="1" noChangeArrowheads="1"/>
          </p:cNvPicPr>
          <p:nvPr/>
        </p:nvPicPr>
        <p:blipFill>
          <a:blip r:embed="rId6" cstate="print"/>
          <a:srcRect/>
          <a:stretch>
            <a:fillRect/>
          </a:stretch>
        </p:blipFill>
        <p:spPr bwMode="auto">
          <a:xfrm>
            <a:off x="8244408" y="6211092"/>
            <a:ext cx="723824" cy="506804"/>
          </a:xfrm>
          <a:prstGeom prst="rect">
            <a:avLst/>
          </a:prstGeom>
          <a:noFill/>
          <a:ln w="9525">
            <a:noFill/>
            <a:miter lim="800000"/>
            <a:headEnd/>
            <a:tailEnd/>
          </a:ln>
        </p:spPr>
      </p:pic>
    </p:spTree>
    <p:extLst>
      <p:ext uri="{BB962C8B-B14F-4D97-AF65-F5344CB8AC3E}">
        <p14:creationId xmlns:p14="http://schemas.microsoft.com/office/powerpoint/2010/main" val="2241566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81000"/>
          </a:schemeClr>
        </a:solidFill>
        <a:effectLst/>
      </p:bgPr>
    </p:bg>
    <p:spTree>
      <p:nvGrpSpPr>
        <p:cNvPr id="1" name=""/>
        <p:cNvGrpSpPr/>
        <p:nvPr/>
      </p:nvGrpSpPr>
      <p:grpSpPr>
        <a:xfrm>
          <a:off x="0" y="0"/>
          <a:ext cx="0" cy="0"/>
          <a:chOff x="0" y="0"/>
          <a:chExt cx="0" cy="0"/>
        </a:xfrm>
      </p:grpSpPr>
      <p:sp>
        <p:nvSpPr>
          <p:cNvPr id="4" name="Text Box 10"/>
          <p:cNvSpPr txBox="1">
            <a:spLocks noChangeArrowheads="1"/>
          </p:cNvSpPr>
          <p:nvPr/>
        </p:nvSpPr>
        <p:spPr bwMode="auto">
          <a:xfrm>
            <a:off x="1907704" y="136847"/>
            <a:ext cx="5867400" cy="646331"/>
          </a:xfrm>
          <a:prstGeom prst="rect">
            <a:avLst/>
          </a:prstGeom>
          <a:noFill/>
          <a:ln w="9525">
            <a:noFill/>
            <a:miter lim="800000"/>
            <a:headEnd/>
            <a:tailEnd/>
          </a:ln>
          <a:effectLst>
            <a:outerShdw blurRad="38100" dist="25400" dir="2700000" algn="tl" rotWithShape="0">
              <a:prstClr val="black">
                <a:alpha val="40000"/>
              </a:prstClr>
            </a:outerShdw>
          </a:effectLst>
        </p:spPr>
        <p:txBody>
          <a:bodyPr>
            <a:spAutoFit/>
          </a:bodyPr>
          <a:lstStyle/>
          <a:p>
            <a:pPr algn="ctr">
              <a:spcBef>
                <a:spcPct val="50000"/>
              </a:spcBef>
            </a:pPr>
            <a:r>
              <a:rPr lang="en-US" sz="3600" u="none" dirty="0">
                <a:solidFill>
                  <a:schemeClr val="bg2">
                    <a:lumMod val="25000"/>
                  </a:schemeClr>
                </a:solidFill>
                <a:latin typeface="Arial Black" pitchFamily="34" charset="0"/>
              </a:rPr>
              <a:t>studies</a:t>
            </a:r>
          </a:p>
        </p:txBody>
      </p:sp>
      <p:sp>
        <p:nvSpPr>
          <p:cNvPr id="5" name="Text Box 14"/>
          <p:cNvSpPr txBox="1">
            <a:spLocks noChangeArrowheads="1"/>
          </p:cNvSpPr>
          <p:nvPr/>
        </p:nvSpPr>
        <p:spPr bwMode="auto">
          <a:xfrm rot="-5400000">
            <a:off x="-3194050" y="3086784"/>
            <a:ext cx="7305676" cy="646331"/>
          </a:xfrm>
          <a:prstGeom prst="rect">
            <a:avLst/>
          </a:prstGeom>
          <a:noFill/>
          <a:ln w="9525">
            <a:noFill/>
            <a:miter lim="800000"/>
            <a:headEnd/>
            <a:tailEnd/>
          </a:ln>
        </p:spPr>
        <p:txBody>
          <a:bodyPr>
            <a:spAutoFit/>
          </a:bodyPr>
          <a:lstStyle/>
          <a:p>
            <a:pPr algn="ctr">
              <a:spcBef>
                <a:spcPct val="50000"/>
              </a:spcBef>
            </a:pPr>
            <a:r>
              <a:rPr lang="en-US" sz="3600" u="none" dirty="0">
                <a:solidFill>
                  <a:schemeClr val="tx1">
                    <a:lumMod val="75000"/>
                    <a:lumOff val="25000"/>
                  </a:schemeClr>
                </a:solidFill>
                <a:latin typeface="Arial Black" pitchFamily="34" charset="0"/>
              </a:rPr>
              <a:t>Universidad Simón Bolívar</a:t>
            </a:r>
          </a:p>
        </p:txBody>
      </p:sp>
      <p:sp>
        <p:nvSpPr>
          <p:cNvPr id="6" name="Text Box 15"/>
          <p:cNvSpPr txBox="1">
            <a:spLocks noChangeArrowheads="1"/>
          </p:cNvSpPr>
          <p:nvPr/>
        </p:nvSpPr>
        <p:spPr bwMode="auto">
          <a:xfrm>
            <a:off x="3974434" y="956819"/>
            <a:ext cx="4824413" cy="5601533"/>
          </a:xfrm>
          <a:prstGeom prst="rect">
            <a:avLst/>
          </a:prstGeom>
          <a:solidFill>
            <a:srgbClr val="FFFF99">
              <a:alpha val="72157"/>
            </a:srgbClr>
          </a:solidFill>
          <a:ln w="9525">
            <a:noFill/>
            <a:miter lim="800000"/>
            <a:headEnd/>
            <a:tailEnd/>
          </a:ln>
          <a:effectLst/>
        </p:spPr>
        <p:txBody>
          <a:bodyPr>
            <a:spAutoFit/>
          </a:bodyPr>
          <a:lstStyle/>
          <a:p>
            <a:pPr algn="just">
              <a:spcAft>
                <a:spcPts val="1200"/>
              </a:spcAft>
              <a:defRPr/>
            </a:pPr>
            <a:r>
              <a:rPr lang="en-US" sz="2000" b="1" u="none" dirty="0">
                <a:latin typeface="Century Gothic" pitchFamily="34" charset="0"/>
              </a:rPr>
              <a:t>Study programs for all majors include:</a:t>
            </a:r>
          </a:p>
          <a:p>
            <a:pPr marL="285750" indent="-285750" algn="just">
              <a:buFont typeface="Arial" panose="020B0604020202020204" pitchFamily="34" charset="0"/>
              <a:buChar char="•"/>
              <a:defRPr/>
            </a:pPr>
            <a:r>
              <a:rPr lang="en-US" b="1" u="none" dirty="0">
                <a:latin typeface="Century Gothic" pitchFamily="34" charset="0"/>
              </a:rPr>
              <a:t>Theory lectures</a:t>
            </a:r>
          </a:p>
          <a:p>
            <a:pPr marL="285750" indent="-285750" algn="just">
              <a:buFont typeface="Arial" panose="020B0604020202020204" pitchFamily="34" charset="0"/>
              <a:buChar char="•"/>
              <a:defRPr/>
            </a:pPr>
            <a:r>
              <a:rPr lang="en-US" b="1" u="none" dirty="0">
                <a:latin typeface="Century Gothic" pitchFamily="34" charset="0"/>
              </a:rPr>
              <a:t>Practice sessions</a:t>
            </a:r>
          </a:p>
          <a:p>
            <a:pPr marL="285750" indent="-285750" algn="just">
              <a:buFont typeface="Arial" panose="020B0604020202020204" pitchFamily="34" charset="0"/>
              <a:buChar char="•"/>
              <a:defRPr/>
            </a:pPr>
            <a:r>
              <a:rPr lang="en-US" b="1" u="none" dirty="0">
                <a:latin typeface="Century Gothic" pitchFamily="34" charset="0"/>
              </a:rPr>
              <a:t>Laboratories</a:t>
            </a:r>
          </a:p>
          <a:p>
            <a:pPr marL="285750" indent="-285750" algn="just">
              <a:buFont typeface="Arial" panose="020B0604020202020204" pitchFamily="34" charset="0"/>
              <a:buChar char="•"/>
              <a:defRPr/>
            </a:pPr>
            <a:r>
              <a:rPr lang="en-US" b="1" u="none" dirty="0">
                <a:latin typeface="Century Gothic" pitchFamily="34" charset="0"/>
              </a:rPr>
              <a:t>General Studies</a:t>
            </a:r>
          </a:p>
          <a:p>
            <a:pPr marL="285750" indent="-285750" algn="just">
              <a:buFont typeface="Arial" panose="020B0604020202020204" pitchFamily="34" charset="0"/>
              <a:buChar char="•"/>
              <a:defRPr/>
            </a:pPr>
            <a:r>
              <a:rPr lang="en-US" b="1" u="none" dirty="0">
                <a:latin typeface="Century Gothic" pitchFamily="34" charset="0"/>
              </a:rPr>
              <a:t>Internship or thesis</a:t>
            </a:r>
          </a:p>
          <a:p>
            <a:pPr marL="285750" indent="-285750" algn="just">
              <a:spcAft>
                <a:spcPts val="1200"/>
              </a:spcAft>
              <a:buFont typeface="Arial" panose="020B0604020202020204" pitchFamily="34" charset="0"/>
              <a:buChar char="•"/>
              <a:defRPr/>
            </a:pPr>
            <a:r>
              <a:rPr lang="en-US" b="1" u="none" dirty="0">
                <a:latin typeface="Century Gothic" pitchFamily="34" charset="0"/>
              </a:rPr>
              <a:t>Community Service</a:t>
            </a:r>
          </a:p>
          <a:p>
            <a:pPr algn="just">
              <a:spcBef>
                <a:spcPts val="600"/>
              </a:spcBef>
              <a:spcAft>
                <a:spcPts val="1200"/>
              </a:spcAft>
              <a:defRPr/>
            </a:pPr>
            <a:r>
              <a:rPr lang="en-US" sz="1400" b="1" u="none" dirty="0">
                <a:latin typeface="Century Gothic" pitchFamily="34" charset="0"/>
              </a:rPr>
              <a:t>Laboratories</a:t>
            </a:r>
            <a:r>
              <a:rPr lang="en-US" sz="1400" u="none" dirty="0">
                <a:latin typeface="Century Gothic" pitchFamily="34" charset="0"/>
              </a:rPr>
              <a:t> are an essential part of the curricula, and aim to provide students not only with the theoretical knowledge, but also with the practical experience. Project Based Learning is a common practice.</a:t>
            </a:r>
          </a:p>
          <a:p>
            <a:pPr algn="just">
              <a:spcBef>
                <a:spcPts val="600"/>
              </a:spcBef>
              <a:spcAft>
                <a:spcPts val="1200"/>
              </a:spcAft>
              <a:defRPr/>
            </a:pPr>
            <a:r>
              <a:rPr lang="en-US" sz="1400" b="1" u="none" dirty="0">
                <a:latin typeface="Century Gothic" pitchFamily="34" charset="0"/>
              </a:rPr>
              <a:t>General Studies </a:t>
            </a:r>
            <a:r>
              <a:rPr lang="en-US" sz="1400" u="none" dirty="0">
                <a:latin typeface="Century Gothic" pitchFamily="34" charset="0"/>
              </a:rPr>
              <a:t>comprise courses in general areas of knowledge and are aimed to provide students with the necessary soft skills to become responsible citizens, with an ethical, analytical and conscious attitude towards society, environment and culture. </a:t>
            </a:r>
          </a:p>
          <a:p>
            <a:pPr algn="just">
              <a:spcAft>
                <a:spcPts val="1200"/>
              </a:spcAft>
              <a:defRPr/>
            </a:pPr>
            <a:r>
              <a:rPr lang="en-US" sz="1400" u="none" dirty="0">
                <a:latin typeface="Century Gothic" pitchFamily="34" charset="0"/>
              </a:rPr>
              <a:t>General Studies are compulsory, comprise around 20% of the total credit units, and represent a distinctive feature of our graduates. </a:t>
            </a:r>
            <a:endParaRPr lang="en-US" sz="1400" b="1" u="none" dirty="0">
              <a:latin typeface="Century Gothic" pitchFamily="34" charset="0"/>
            </a:endParaRPr>
          </a:p>
        </p:txBody>
      </p:sp>
      <p:sp>
        <p:nvSpPr>
          <p:cNvPr id="7" name="Rectángulo 6"/>
          <p:cNvSpPr/>
          <p:nvPr/>
        </p:nvSpPr>
        <p:spPr>
          <a:xfrm>
            <a:off x="2286000" y="1305342"/>
            <a:ext cx="4572000" cy="369332"/>
          </a:xfrm>
          <a:prstGeom prst="rect">
            <a:avLst/>
          </a:prstGeom>
        </p:spPr>
        <p:txBody>
          <a:bodyPr>
            <a:spAutoFit/>
          </a:bodyPr>
          <a:lstStyle/>
          <a:p>
            <a:endParaRPr lang="es-VE" dirty="0">
              <a:solidFill>
                <a:srgbClr val="000000"/>
              </a:solidFill>
              <a:latin typeface="Verdana" panose="020B0604030504040204" pitchFamily="34" charset="0"/>
            </a:endParaRPr>
          </a:p>
        </p:txBody>
      </p:sp>
      <p:pic>
        <p:nvPicPr>
          <p:cNvPr id="5122" name="Picture 2" descr="Resultado de imagen para Estudios generales Universidad Simón Bolíva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117"/>
          <a:stretch/>
        </p:blipFill>
        <p:spPr bwMode="auto">
          <a:xfrm>
            <a:off x="1142316" y="170004"/>
            <a:ext cx="2471756" cy="1962852"/>
          </a:xfrm>
          <a:prstGeom prst="rect">
            <a:avLst/>
          </a:prstGeom>
          <a:noFill/>
          <a:ln w="3175">
            <a:solidFill>
              <a:schemeClr val="bg1"/>
            </a:solidFill>
            <a:miter lim="800000"/>
            <a:headEnd/>
            <a:tailEnd/>
          </a:ln>
          <a:effectLst>
            <a:outerShdw dist="107763" dir="2700000" algn="ctr" rotWithShape="0">
              <a:schemeClr val="tx2">
                <a:alpha val="50000"/>
              </a:schemeClr>
            </a:outerShdw>
          </a:effectLst>
          <a:extLst>
            <a:ext uri="{909E8E84-426E-40DD-AFC4-6F175D3DCCD1}">
              <a14:hiddenFill xmlns:a14="http://schemas.microsoft.com/office/drawing/2010/main">
                <a:solidFill>
                  <a:srgbClr val="FFFFFF"/>
                </a:solidFill>
              </a14:hiddenFill>
            </a:ext>
          </a:extLst>
        </p:spPr>
      </p:pic>
      <p:sp>
        <p:nvSpPr>
          <p:cNvPr id="9" name="AutoShape 4" descr="Resultado de imagen para Estudios generales Universidad Simón Bolívar"/>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pic>
        <p:nvPicPr>
          <p:cNvPr id="5126" name="Picture 6" descr="USB-biblioteca3 [320x200]"/>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303" b="4333"/>
          <a:stretch/>
        </p:blipFill>
        <p:spPr bwMode="auto">
          <a:xfrm>
            <a:off x="1142316" y="2348880"/>
            <a:ext cx="2489978" cy="2017941"/>
          </a:xfrm>
          <a:prstGeom prst="rect">
            <a:avLst/>
          </a:prstGeom>
          <a:noFill/>
          <a:ln w="3175">
            <a:solidFill>
              <a:schemeClr val="bg1"/>
            </a:solidFill>
            <a:miter lim="800000"/>
            <a:headEnd/>
            <a:tailEnd/>
          </a:ln>
          <a:effectLst>
            <a:outerShdw dist="107763" dir="2700000" algn="ctr" rotWithShape="0">
              <a:schemeClr val="tx2">
                <a:alpha val="50000"/>
              </a:schemeClr>
            </a:outerShdw>
          </a:effectLst>
          <a:extLst>
            <a:ext uri="{909E8E84-426E-40DD-AFC4-6F175D3DCCD1}">
              <a14:hiddenFill xmlns:a14="http://schemas.microsoft.com/office/drawing/2010/main">
                <a:solidFill>
                  <a:srgbClr val="FFFFFF"/>
                </a:solidFill>
              </a14:hiddenFill>
            </a:ext>
          </a:extLst>
        </p:spPr>
      </p:pic>
      <p:pic>
        <p:nvPicPr>
          <p:cNvPr id="5128" name="Picture 8" descr="Resultado de imagen para Estudios generales Universidad Simón Bolíva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2910" b="6905"/>
          <a:stretch/>
        </p:blipFill>
        <p:spPr bwMode="auto">
          <a:xfrm>
            <a:off x="1144112" y="4581128"/>
            <a:ext cx="2488182" cy="1973970"/>
          </a:xfrm>
          <a:prstGeom prst="rect">
            <a:avLst/>
          </a:prstGeom>
          <a:noFill/>
          <a:ln w="3175">
            <a:solidFill>
              <a:schemeClr val="bg1"/>
            </a:solidFill>
            <a:miter lim="800000"/>
            <a:headEnd/>
            <a:tailEnd/>
          </a:ln>
          <a:effectLst>
            <a:outerShdw dist="107763" dir="2700000" algn="ctr" rotWithShape="0">
              <a:schemeClr val="tx2">
                <a:alpha val="5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141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3" name="Rectangle 9"/>
          <p:cNvSpPr>
            <a:spLocks noChangeArrowheads="1"/>
          </p:cNvSpPr>
          <p:nvPr/>
        </p:nvSpPr>
        <p:spPr bwMode="auto">
          <a:xfrm>
            <a:off x="90728" y="-8775"/>
            <a:ext cx="2816108" cy="6858000"/>
          </a:xfrm>
          <a:prstGeom prst="rect">
            <a:avLst/>
          </a:prstGeom>
          <a:solidFill>
            <a:srgbClr val="FFFF99">
              <a:alpha val="81961"/>
            </a:srgbClr>
          </a:solidFill>
          <a:ln w="9525">
            <a:noFill/>
            <a:miter lim="800000"/>
            <a:headEnd/>
            <a:tailEnd/>
          </a:ln>
        </p:spPr>
        <p:txBody>
          <a:bodyPr wrap="none" anchor="ctr"/>
          <a:lstStyle/>
          <a:p>
            <a:endParaRPr lang="es-VE"/>
          </a:p>
        </p:txBody>
      </p:sp>
      <p:sp>
        <p:nvSpPr>
          <p:cNvPr id="16394" name="Text Box 10"/>
          <p:cNvSpPr txBox="1">
            <a:spLocks noChangeArrowheads="1"/>
          </p:cNvSpPr>
          <p:nvPr/>
        </p:nvSpPr>
        <p:spPr bwMode="auto">
          <a:xfrm>
            <a:off x="136220" y="1916832"/>
            <a:ext cx="2743083" cy="3362972"/>
          </a:xfrm>
          <a:prstGeom prst="rect">
            <a:avLst/>
          </a:prstGeom>
          <a:noFill/>
          <a:ln w="9525">
            <a:noFill/>
            <a:miter lim="800000"/>
            <a:headEnd/>
            <a:tailEnd/>
          </a:ln>
          <a:effectLst/>
        </p:spPr>
        <p:txBody>
          <a:bodyPr wrap="square">
            <a:spAutoFit/>
          </a:bodyPr>
          <a:lstStyle/>
          <a:p>
            <a:pPr>
              <a:spcBef>
                <a:spcPct val="50000"/>
              </a:spcBef>
            </a:pPr>
            <a:r>
              <a:rPr lang="en-US" sz="1600" b="1" dirty="0">
                <a:latin typeface="Century Gothic" pitchFamily="34" charset="0"/>
              </a:rPr>
              <a:t>BACHELOR DEGREES IN ENGINEERING</a:t>
            </a:r>
          </a:p>
          <a:p>
            <a:pPr>
              <a:spcBef>
                <a:spcPts val="400"/>
              </a:spcBef>
            </a:pPr>
            <a:r>
              <a:rPr lang="en-US" sz="1600" u="none" dirty="0">
                <a:solidFill>
                  <a:schemeClr val="tx1">
                    <a:lumMod val="75000"/>
                    <a:lumOff val="25000"/>
                  </a:schemeClr>
                </a:solidFill>
                <a:latin typeface="Century Gothic" pitchFamily="34" charset="0"/>
              </a:rPr>
              <a:t>Computer </a:t>
            </a:r>
          </a:p>
          <a:p>
            <a:pPr>
              <a:spcBef>
                <a:spcPts val="400"/>
              </a:spcBef>
            </a:pPr>
            <a:r>
              <a:rPr lang="en-US" sz="1600" u="none" dirty="0">
                <a:solidFill>
                  <a:schemeClr val="tx1">
                    <a:lumMod val="75000"/>
                    <a:lumOff val="25000"/>
                  </a:schemeClr>
                </a:solidFill>
                <a:latin typeface="Century Gothic" pitchFamily="34" charset="0"/>
              </a:rPr>
              <a:t>Materials</a:t>
            </a:r>
          </a:p>
          <a:p>
            <a:pPr>
              <a:lnSpc>
                <a:spcPct val="90000"/>
              </a:lnSpc>
              <a:spcBef>
                <a:spcPts val="400"/>
              </a:spcBef>
            </a:pPr>
            <a:r>
              <a:rPr lang="en-US" sz="1600" u="none" dirty="0">
                <a:solidFill>
                  <a:schemeClr val="tx1">
                    <a:lumMod val="75000"/>
                    <a:lumOff val="25000"/>
                  </a:schemeClr>
                </a:solidFill>
                <a:latin typeface="Century Gothic" pitchFamily="34" charset="0"/>
              </a:rPr>
              <a:t>Electrical</a:t>
            </a:r>
          </a:p>
          <a:p>
            <a:pPr>
              <a:lnSpc>
                <a:spcPct val="90000"/>
              </a:lnSpc>
              <a:spcBef>
                <a:spcPts val="400"/>
              </a:spcBef>
            </a:pPr>
            <a:r>
              <a:rPr lang="en-US" sz="1600" u="none" dirty="0">
                <a:solidFill>
                  <a:schemeClr val="tx1">
                    <a:lumMod val="75000"/>
                    <a:lumOff val="25000"/>
                  </a:schemeClr>
                </a:solidFill>
                <a:latin typeface="Century Gothic" pitchFamily="34" charset="0"/>
              </a:rPr>
              <a:t>Electronical</a:t>
            </a:r>
          </a:p>
          <a:p>
            <a:pPr>
              <a:lnSpc>
                <a:spcPct val="90000"/>
              </a:lnSpc>
              <a:spcBef>
                <a:spcPts val="400"/>
              </a:spcBef>
            </a:pPr>
            <a:r>
              <a:rPr lang="en-US" sz="1600" u="none" dirty="0">
                <a:solidFill>
                  <a:schemeClr val="tx1">
                    <a:lumMod val="75000"/>
                    <a:lumOff val="25000"/>
                  </a:schemeClr>
                </a:solidFill>
                <a:latin typeface="Century Gothic" pitchFamily="34" charset="0"/>
              </a:rPr>
              <a:t>Geophysical</a:t>
            </a:r>
          </a:p>
          <a:p>
            <a:pPr>
              <a:lnSpc>
                <a:spcPct val="90000"/>
              </a:lnSpc>
              <a:spcBef>
                <a:spcPts val="400"/>
              </a:spcBef>
            </a:pPr>
            <a:r>
              <a:rPr lang="en-US" sz="1600" u="none" dirty="0">
                <a:solidFill>
                  <a:schemeClr val="tx1">
                    <a:lumMod val="75000"/>
                    <a:lumOff val="25000"/>
                  </a:schemeClr>
                </a:solidFill>
                <a:latin typeface="Century Gothic" pitchFamily="34" charset="0"/>
              </a:rPr>
              <a:t>Mechanical</a:t>
            </a:r>
          </a:p>
          <a:p>
            <a:pPr>
              <a:lnSpc>
                <a:spcPct val="90000"/>
              </a:lnSpc>
              <a:spcBef>
                <a:spcPts val="400"/>
              </a:spcBef>
            </a:pPr>
            <a:r>
              <a:rPr lang="en-US" sz="1600" u="none" dirty="0">
                <a:solidFill>
                  <a:schemeClr val="tx1">
                    <a:lumMod val="75000"/>
                    <a:lumOff val="25000"/>
                  </a:schemeClr>
                </a:solidFill>
                <a:latin typeface="Century Gothic" pitchFamily="34" charset="0"/>
              </a:rPr>
              <a:t>Production</a:t>
            </a:r>
          </a:p>
          <a:p>
            <a:pPr>
              <a:lnSpc>
                <a:spcPct val="90000"/>
              </a:lnSpc>
              <a:spcBef>
                <a:spcPts val="400"/>
              </a:spcBef>
            </a:pPr>
            <a:r>
              <a:rPr lang="en-US" sz="1600" u="none" dirty="0">
                <a:solidFill>
                  <a:schemeClr val="tx1">
                    <a:lumMod val="75000"/>
                    <a:lumOff val="25000"/>
                  </a:schemeClr>
                </a:solidFill>
                <a:latin typeface="Century Gothic" pitchFamily="34" charset="0"/>
              </a:rPr>
              <a:t>Chemical</a:t>
            </a:r>
          </a:p>
          <a:p>
            <a:pPr>
              <a:lnSpc>
                <a:spcPct val="90000"/>
              </a:lnSpc>
              <a:spcBef>
                <a:spcPts val="400"/>
              </a:spcBef>
            </a:pPr>
            <a:r>
              <a:rPr lang="en-US" sz="1600" u="none" dirty="0">
                <a:solidFill>
                  <a:schemeClr val="tx1">
                    <a:lumMod val="75000"/>
                    <a:lumOff val="25000"/>
                  </a:schemeClr>
                </a:solidFill>
                <a:latin typeface="Century Gothic" pitchFamily="34" charset="0"/>
              </a:rPr>
              <a:t>Telecommunications</a:t>
            </a:r>
          </a:p>
          <a:p>
            <a:pPr>
              <a:lnSpc>
                <a:spcPct val="90000"/>
              </a:lnSpc>
              <a:spcBef>
                <a:spcPts val="400"/>
              </a:spcBef>
            </a:pPr>
            <a:r>
              <a:rPr lang="en-US" sz="1600" u="none" dirty="0">
                <a:solidFill>
                  <a:schemeClr val="tx1">
                    <a:lumMod val="75000"/>
                    <a:lumOff val="25000"/>
                  </a:schemeClr>
                </a:solidFill>
                <a:latin typeface="Century Gothic" pitchFamily="34" charset="0"/>
              </a:rPr>
              <a:t>Maintenance</a:t>
            </a:r>
          </a:p>
        </p:txBody>
      </p:sp>
      <p:sp>
        <p:nvSpPr>
          <p:cNvPr id="16" name="Rectangle 6"/>
          <p:cNvSpPr>
            <a:spLocks noChangeArrowheads="1"/>
          </p:cNvSpPr>
          <p:nvPr/>
        </p:nvSpPr>
        <p:spPr bwMode="auto">
          <a:xfrm>
            <a:off x="2972187" y="-6523"/>
            <a:ext cx="3024188" cy="6858000"/>
          </a:xfrm>
          <a:prstGeom prst="rect">
            <a:avLst/>
          </a:prstGeom>
          <a:solidFill>
            <a:srgbClr val="FFFF99">
              <a:alpha val="83137"/>
            </a:srgbClr>
          </a:solidFill>
          <a:ln w="9525">
            <a:noFill/>
            <a:miter lim="800000"/>
            <a:headEnd/>
            <a:tailEnd/>
          </a:ln>
        </p:spPr>
        <p:txBody>
          <a:bodyPr wrap="none" anchor="ctr"/>
          <a:lstStyle/>
          <a:p>
            <a:endParaRPr lang="es-VE"/>
          </a:p>
        </p:txBody>
      </p:sp>
      <p:sp>
        <p:nvSpPr>
          <p:cNvPr id="17" name="Text Box 12"/>
          <p:cNvSpPr txBox="1">
            <a:spLocks noChangeArrowheads="1"/>
          </p:cNvSpPr>
          <p:nvPr/>
        </p:nvSpPr>
        <p:spPr bwMode="auto">
          <a:xfrm>
            <a:off x="2987824" y="1916832"/>
            <a:ext cx="2951163" cy="4405309"/>
          </a:xfrm>
          <a:prstGeom prst="rect">
            <a:avLst/>
          </a:prstGeom>
          <a:noFill/>
          <a:ln w="9525">
            <a:noFill/>
            <a:miter lim="800000"/>
            <a:headEnd/>
            <a:tailEnd/>
          </a:ln>
          <a:effectLst/>
        </p:spPr>
        <p:txBody>
          <a:bodyPr>
            <a:spAutoFit/>
          </a:bodyPr>
          <a:lstStyle/>
          <a:p>
            <a:pPr>
              <a:spcBef>
                <a:spcPct val="50000"/>
              </a:spcBef>
              <a:defRPr/>
            </a:pPr>
            <a:r>
              <a:rPr lang="en-US" sz="1600" b="1" dirty="0">
                <a:latin typeface="Century Gothic" pitchFamily="34" charset="0"/>
              </a:rPr>
              <a:t>BACHELOR DEGREES IN BASIC SCIENCES</a:t>
            </a:r>
          </a:p>
          <a:p>
            <a:pPr>
              <a:spcBef>
                <a:spcPts val="400"/>
              </a:spcBef>
              <a:defRPr/>
            </a:pPr>
            <a:r>
              <a:rPr lang="en-US" sz="1600" u="none" dirty="0">
                <a:solidFill>
                  <a:schemeClr val="tx1">
                    <a:lumMod val="75000"/>
                    <a:lumOff val="25000"/>
                  </a:schemeClr>
                </a:solidFill>
                <a:latin typeface="Century Gothic" pitchFamily="34" charset="0"/>
              </a:rPr>
              <a:t>Biology</a:t>
            </a:r>
          </a:p>
          <a:p>
            <a:pPr>
              <a:spcBef>
                <a:spcPts val="400"/>
              </a:spcBef>
              <a:defRPr/>
            </a:pPr>
            <a:r>
              <a:rPr lang="en-US" sz="1600" u="none" dirty="0">
                <a:solidFill>
                  <a:schemeClr val="tx1">
                    <a:lumMod val="75000"/>
                    <a:lumOff val="25000"/>
                  </a:schemeClr>
                </a:solidFill>
                <a:latin typeface="Century Gothic" pitchFamily="34" charset="0"/>
              </a:rPr>
              <a:t>Physics</a:t>
            </a:r>
          </a:p>
          <a:p>
            <a:pPr>
              <a:spcBef>
                <a:spcPts val="400"/>
              </a:spcBef>
              <a:defRPr/>
            </a:pPr>
            <a:r>
              <a:rPr lang="en-US" sz="1600" u="none" dirty="0">
                <a:solidFill>
                  <a:schemeClr val="tx1">
                    <a:lumMod val="75000"/>
                    <a:lumOff val="25000"/>
                  </a:schemeClr>
                </a:solidFill>
                <a:latin typeface="Century Gothic" pitchFamily="34" charset="0"/>
              </a:rPr>
              <a:t>Mathematics</a:t>
            </a:r>
          </a:p>
          <a:p>
            <a:pPr>
              <a:lnSpc>
                <a:spcPct val="90000"/>
              </a:lnSpc>
              <a:spcBef>
                <a:spcPts val="400"/>
              </a:spcBef>
              <a:defRPr/>
            </a:pPr>
            <a:r>
              <a:rPr lang="en-US" sz="1600" u="none" dirty="0">
                <a:solidFill>
                  <a:schemeClr val="tx1">
                    <a:lumMod val="75000"/>
                    <a:lumOff val="25000"/>
                  </a:schemeClr>
                </a:solidFill>
                <a:latin typeface="Century Gothic" pitchFamily="34" charset="0"/>
              </a:rPr>
              <a:t>Chemistry</a:t>
            </a:r>
          </a:p>
          <a:p>
            <a:pPr>
              <a:lnSpc>
                <a:spcPct val="90000"/>
              </a:lnSpc>
              <a:spcBef>
                <a:spcPts val="400"/>
              </a:spcBef>
              <a:defRPr/>
            </a:pPr>
            <a:endParaRPr lang="en-US" sz="1600" u="none" dirty="0">
              <a:solidFill>
                <a:schemeClr val="tx1">
                  <a:lumMod val="75000"/>
                  <a:lumOff val="25000"/>
                </a:schemeClr>
              </a:solidFill>
              <a:latin typeface="Century Gothic" pitchFamily="34" charset="0"/>
            </a:endParaRPr>
          </a:p>
          <a:p>
            <a:pPr>
              <a:lnSpc>
                <a:spcPct val="90000"/>
              </a:lnSpc>
              <a:spcBef>
                <a:spcPts val="1200"/>
              </a:spcBef>
              <a:defRPr/>
            </a:pPr>
            <a:r>
              <a:rPr lang="en-US" sz="1600" b="1" dirty="0">
                <a:solidFill>
                  <a:schemeClr val="tx1">
                    <a:lumMod val="85000"/>
                    <a:lumOff val="15000"/>
                  </a:schemeClr>
                </a:solidFill>
                <a:latin typeface="Century Gothic" pitchFamily="34" charset="0"/>
              </a:rPr>
              <a:t>BACHELOR </a:t>
            </a:r>
            <a:r>
              <a:rPr lang="en-US" sz="1600" b="1" dirty="0">
                <a:latin typeface="Century Gothic" pitchFamily="34" charset="0"/>
              </a:rPr>
              <a:t>DEGREES IN SOCIAL SCIENCES</a:t>
            </a:r>
          </a:p>
          <a:p>
            <a:pPr>
              <a:spcBef>
                <a:spcPts val="400"/>
              </a:spcBef>
              <a:defRPr/>
            </a:pPr>
            <a:r>
              <a:rPr lang="en-US" sz="1600" u="none" dirty="0">
                <a:solidFill>
                  <a:schemeClr val="tx1">
                    <a:lumMod val="75000"/>
                    <a:lumOff val="25000"/>
                  </a:schemeClr>
                </a:solidFill>
                <a:latin typeface="Century Gothic" pitchFamily="34" charset="0"/>
              </a:rPr>
              <a:t>Architecture</a:t>
            </a:r>
          </a:p>
          <a:p>
            <a:pPr>
              <a:spcBef>
                <a:spcPts val="400"/>
              </a:spcBef>
              <a:defRPr/>
            </a:pPr>
            <a:r>
              <a:rPr lang="en-US" sz="1600" u="none" dirty="0">
                <a:solidFill>
                  <a:schemeClr val="tx1">
                    <a:lumMod val="75000"/>
                    <a:lumOff val="25000"/>
                  </a:schemeClr>
                </a:solidFill>
                <a:latin typeface="Century Gothic" pitchFamily="34" charset="0"/>
              </a:rPr>
              <a:t>Urban planning</a:t>
            </a:r>
          </a:p>
          <a:p>
            <a:pPr>
              <a:spcBef>
                <a:spcPts val="400"/>
              </a:spcBef>
              <a:defRPr/>
            </a:pPr>
            <a:r>
              <a:rPr lang="en-US" sz="1600" u="none" dirty="0">
                <a:solidFill>
                  <a:schemeClr val="tx1">
                    <a:lumMod val="75000"/>
                    <a:lumOff val="25000"/>
                  </a:schemeClr>
                </a:solidFill>
                <a:latin typeface="Century Gothic" pitchFamily="34" charset="0"/>
              </a:rPr>
              <a:t>Hospitality</a:t>
            </a:r>
          </a:p>
          <a:p>
            <a:pPr>
              <a:spcBef>
                <a:spcPts val="400"/>
              </a:spcBef>
              <a:defRPr/>
            </a:pPr>
            <a:r>
              <a:rPr lang="en-US" sz="1600" u="none" dirty="0">
                <a:solidFill>
                  <a:schemeClr val="tx1">
                    <a:lumMod val="75000"/>
                    <a:lumOff val="25000"/>
                  </a:schemeClr>
                </a:solidFill>
                <a:latin typeface="Century Gothic" pitchFamily="34" charset="0"/>
              </a:rPr>
              <a:t>International Trade</a:t>
            </a:r>
          </a:p>
          <a:p>
            <a:pPr>
              <a:spcBef>
                <a:spcPts val="400"/>
              </a:spcBef>
              <a:defRPr/>
            </a:pPr>
            <a:r>
              <a:rPr lang="en-US" sz="1600" u="none" dirty="0">
                <a:solidFill>
                  <a:schemeClr val="tx1">
                    <a:lumMod val="75000"/>
                    <a:lumOff val="25000"/>
                  </a:schemeClr>
                </a:solidFill>
                <a:latin typeface="Century Gothic" pitchFamily="34" charset="0"/>
              </a:rPr>
              <a:t>Liberal Arts</a:t>
            </a:r>
          </a:p>
          <a:p>
            <a:pPr>
              <a:spcBef>
                <a:spcPts val="400"/>
              </a:spcBef>
              <a:defRPr/>
            </a:pPr>
            <a:r>
              <a:rPr lang="en-US" sz="1600" u="none" dirty="0">
                <a:solidFill>
                  <a:schemeClr val="tx1">
                    <a:lumMod val="75000"/>
                    <a:lumOff val="25000"/>
                  </a:schemeClr>
                </a:solidFill>
                <a:latin typeface="Century Gothic" pitchFamily="34" charset="0"/>
              </a:rPr>
              <a:t>Economy</a:t>
            </a:r>
          </a:p>
        </p:txBody>
      </p:sp>
      <p:sp>
        <p:nvSpPr>
          <p:cNvPr id="19" name="Rectangle 13"/>
          <p:cNvSpPr>
            <a:spLocks noChangeArrowheads="1"/>
          </p:cNvSpPr>
          <p:nvPr/>
        </p:nvSpPr>
        <p:spPr bwMode="auto">
          <a:xfrm>
            <a:off x="6063873" y="-8775"/>
            <a:ext cx="3024188" cy="6858000"/>
          </a:xfrm>
          <a:prstGeom prst="rect">
            <a:avLst/>
          </a:prstGeom>
          <a:solidFill>
            <a:srgbClr val="FFFF99">
              <a:alpha val="81176"/>
            </a:srgbClr>
          </a:solidFill>
          <a:ln w="9525">
            <a:noFill/>
            <a:miter lim="800000"/>
            <a:headEnd/>
            <a:tailEnd/>
          </a:ln>
        </p:spPr>
        <p:txBody>
          <a:bodyPr wrap="none" anchor="ctr"/>
          <a:lstStyle/>
          <a:p>
            <a:endParaRPr lang="es-VE"/>
          </a:p>
        </p:txBody>
      </p:sp>
      <p:sp>
        <p:nvSpPr>
          <p:cNvPr id="20" name="Text Box 9"/>
          <p:cNvSpPr txBox="1">
            <a:spLocks noChangeArrowheads="1"/>
          </p:cNvSpPr>
          <p:nvPr/>
        </p:nvSpPr>
        <p:spPr bwMode="auto">
          <a:xfrm>
            <a:off x="6140654" y="1867172"/>
            <a:ext cx="3024188" cy="4621778"/>
          </a:xfrm>
          <a:prstGeom prst="rect">
            <a:avLst/>
          </a:prstGeom>
          <a:noFill/>
          <a:ln w="9525">
            <a:noFill/>
            <a:miter lim="800000"/>
            <a:headEnd/>
            <a:tailEnd/>
          </a:ln>
          <a:effectLst/>
        </p:spPr>
        <p:txBody>
          <a:bodyPr>
            <a:spAutoFit/>
          </a:bodyPr>
          <a:lstStyle/>
          <a:p>
            <a:pPr>
              <a:spcBef>
                <a:spcPts val="600"/>
              </a:spcBef>
              <a:spcAft>
                <a:spcPts val="1200"/>
              </a:spcAft>
            </a:pPr>
            <a:r>
              <a:rPr lang="en-US" sz="1600" b="1" dirty="0">
                <a:latin typeface="Century Gothic" pitchFamily="34" charset="0"/>
              </a:rPr>
              <a:t>ASSOCIATED DEGREES</a:t>
            </a:r>
          </a:p>
          <a:p>
            <a:pPr>
              <a:spcBef>
                <a:spcPts val="400"/>
              </a:spcBef>
              <a:defRPr/>
            </a:pPr>
            <a:r>
              <a:rPr lang="en-US" sz="1600" u="none" dirty="0">
                <a:solidFill>
                  <a:schemeClr val="tx1">
                    <a:lumMod val="75000"/>
                    <a:lumOff val="25000"/>
                  </a:schemeClr>
                </a:solidFill>
                <a:latin typeface="Century Gothic" pitchFamily="34" charset="0"/>
              </a:rPr>
              <a:t>Tourism Administration</a:t>
            </a:r>
          </a:p>
          <a:p>
            <a:pPr>
              <a:spcBef>
                <a:spcPts val="400"/>
              </a:spcBef>
              <a:defRPr/>
            </a:pPr>
            <a:r>
              <a:rPr lang="en-US" sz="1600" u="none" dirty="0">
                <a:solidFill>
                  <a:schemeClr val="tx1">
                    <a:lumMod val="75000"/>
                    <a:lumOff val="25000"/>
                  </a:schemeClr>
                </a:solidFill>
                <a:latin typeface="Century Gothic" pitchFamily="34" charset="0"/>
              </a:rPr>
              <a:t>Hotel Administration</a:t>
            </a:r>
          </a:p>
          <a:p>
            <a:pPr>
              <a:spcBef>
                <a:spcPts val="400"/>
              </a:spcBef>
              <a:defRPr/>
            </a:pPr>
            <a:r>
              <a:rPr lang="en-US" sz="1600" u="none" dirty="0">
                <a:solidFill>
                  <a:schemeClr val="tx1">
                    <a:lumMod val="75000"/>
                    <a:lumOff val="25000"/>
                  </a:schemeClr>
                </a:solidFill>
                <a:latin typeface="Century Gothic" pitchFamily="34" charset="0"/>
              </a:rPr>
              <a:t>Transport Administration</a:t>
            </a:r>
          </a:p>
          <a:p>
            <a:pPr>
              <a:spcBef>
                <a:spcPts val="400"/>
              </a:spcBef>
              <a:defRPr/>
            </a:pPr>
            <a:r>
              <a:rPr lang="en-US" sz="1600" u="none" dirty="0">
                <a:solidFill>
                  <a:schemeClr val="tx1">
                    <a:lumMod val="75000"/>
                    <a:lumOff val="25000"/>
                  </a:schemeClr>
                </a:solidFill>
                <a:latin typeface="Century Gothic" pitchFamily="34" charset="0"/>
              </a:rPr>
              <a:t>Customs Administration</a:t>
            </a:r>
          </a:p>
          <a:p>
            <a:pPr>
              <a:spcBef>
                <a:spcPts val="400"/>
              </a:spcBef>
              <a:defRPr/>
            </a:pPr>
            <a:r>
              <a:rPr lang="en-US" sz="1600" u="none" dirty="0">
                <a:solidFill>
                  <a:schemeClr val="tx1">
                    <a:lumMod val="75000"/>
                    <a:lumOff val="25000"/>
                  </a:schemeClr>
                </a:solidFill>
                <a:latin typeface="Century Gothic" pitchFamily="34" charset="0"/>
              </a:rPr>
              <a:t>Business Organization</a:t>
            </a:r>
          </a:p>
          <a:p>
            <a:pPr>
              <a:spcBef>
                <a:spcPts val="400"/>
              </a:spcBef>
              <a:defRPr/>
            </a:pPr>
            <a:r>
              <a:rPr lang="en-US" sz="1600" u="none" dirty="0">
                <a:solidFill>
                  <a:schemeClr val="tx1">
                    <a:lumMod val="75000"/>
                    <a:lumOff val="25000"/>
                  </a:schemeClr>
                </a:solidFill>
                <a:latin typeface="Century Gothic" pitchFamily="34" charset="0"/>
              </a:rPr>
              <a:t>International Trade</a:t>
            </a:r>
          </a:p>
          <a:p>
            <a:pPr>
              <a:spcBef>
                <a:spcPts val="400"/>
              </a:spcBef>
              <a:defRPr/>
            </a:pPr>
            <a:r>
              <a:rPr lang="en-US" sz="1600" u="none" dirty="0">
                <a:solidFill>
                  <a:schemeClr val="tx1">
                    <a:lumMod val="75000"/>
                    <a:lumOff val="25000"/>
                  </a:schemeClr>
                </a:solidFill>
                <a:latin typeface="Century Gothic" pitchFamily="34" charset="0"/>
              </a:rPr>
              <a:t>Electrical Technology</a:t>
            </a:r>
          </a:p>
          <a:p>
            <a:pPr>
              <a:spcBef>
                <a:spcPts val="400"/>
              </a:spcBef>
              <a:defRPr/>
            </a:pPr>
            <a:r>
              <a:rPr lang="en-US" sz="1600" u="none" dirty="0">
                <a:solidFill>
                  <a:schemeClr val="tx1">
                    <a:lumMod val="75000"/>
                    <a:lumOff val="25000"/>
                  </a:schemeClr>
                </a:solidFill>
                <a:latin typeface="Century Gothic" pitchFamily="34" charset="0"/>
              </a:rPr>
              <a:t>Electronic Technology</a:t>
            </a:r>
          </a:p>
          <a:p>
            <a:pPr>
              <a:spcBef>
                <a:spcPts val="400"/>
              </a:spcBef>
              <a:defRPr/>
            </a:pPr>
            <a:r>
              <a:rPr lang="en-US" sz="1600" u="none" dirty="0">
                <a:solidFill>
                  <a:schemeClr val="tx1">
                    <a:lumMod val="75000"/>
                    <a:lumOff val="25000"/>
                  </a:schemeClr>
                </a:solidFill>
                <a:latin typeface="Century Gothic" pitchFamily="34" charset="0"/>
              </a:rPr>
              <a:t>Mechanical Technology</a:t>
            </a:r>
          </a:p>
          <a:p>
            <a:pPr>
              <a:spcBef>
                <a:spcPts val="400"/>
              </a:spcBef>
              <a:defRPr/>
            </a:pPr>
            <a:r>
              <a:rPr lang="en-US" sz="1600" u="none" dirty="0">
                <a:solidFill>
                  <a:schemeClr val="tx1">
                    <a:lumMod val="75000"/>
                    <a:lumOff val="25000"/>
                  </a:schemeClr>
                </a:solidFill>
                <a:latin typeface="Century Gothic" pitchFamily="34" charset="0"/>
              </a:rPr>
              <a:t>Aeronautical Maintenance</a:t>
            </a:r>
          </a:p>
          <a:p>
            <a:pPr>
              <a:spcBef>
                <a:spcPts val="0"/>
              </a:spcBef>
              <a:spcAft>
                <a:spcPts val="600"/>
              </a:spcAft>
            </a:pPr>
            <a:endParaRPr lang="en-US" sz="1600" b="1" u="none" dirty="0">
              <a:solidFill>
                <a:schemeClr val="accent1"/>
              </a:solidFill>
              <a:latin typeface="Century Gothic" pitchFamily="34" charset="0"/>
            </a:endParaRPr>
          </a:p>
          <a:p>
            <a:pPr>
              <a:spcBef>
                <a:spcPct val="50000"/>
              </a:spcBef>
            </a:pPr>
            <a:endParaRPr lang="en-US" b="1" u="none" dirty="0">
              <a:solidFill>
                <a:schemeClr val="bg1"/>
              </a:solidFill>
              <a:latin typeface="Century Gothic" pitchFamily="34" charset="0"/>
            </a:endParaRPr>
          </a:p>
          <a:p>
            <a:pPr>
              <a:spcBef>
                <a:spcPct val="50000"/>
              </a:spcBef>
            </a:pPr>
            <a:endParaRPr lang="en-US" b="1" u="none" dirty="0">
              <a:solidFill>
                <a:schemeClr val="bg1"/>
              </a:solidFill>
              <a:latin typeface="Century Gothic" pitchFamily="34" charset="0"/>
            </a:endParaRPr>
          </a:p>
        </p:txBody>
      </p:sp>
      <p:sp>
        <p:nvSpPr>
          <p:cNvPr id="3" name="Rectángulo 2"/>
          <p:cNvSpPr/>
          <p:nvPr/>
        </p:nvSpPr>
        <p:spPr bwMode="auto">
          <a:xfrm>
            <a:off x="185213" y="173115"/>
            <a:ext cx="8657483" cy="151216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VE" sz="1800" b="0" i="0" u="sng" strike="noStrike" cap="none" normalizeH="0" baseline="0">
              <a:ln>
                <a:noFill/>
              </a:ln>
              <a:solidFill>
                <a:schemeClr val="tx1"/>
              </a:solidFill>
              <a:effectLst/>
              <a:latin typeface="Arial" charset="0"/>
            </a:endParaRPr>
          </a:p>
        </p:txBody>
      </p:sp>
      <p:sp>
        <p:nvSpPr>
          <p:cNvPr id="4" name="CuadroTexto 3"/>
          <p:cNvSpPr txBox="1"/>
          <p:nvPr/>
        </p:nvSpPr>
        <p:spPr>
          <a:xfrm>
            <a:off x="231073" y="731176"/>
            <a:ext cx="4673600" cy="954107"/>
          </a:xfrm>
          <a:prstGeom prst="rect">
            <a:avLst/>
          </a:prstGeom>
          <a:noFill/>
        </p:spPr>
        <p:txBody>
          <a:bodyPr wrap="square" rtlCol="0">
            <a:spAutoFit/>
          </a:bodyPr>
          <a:lstStyle/>
          <a:p>
            <a:r>
              <a:rPr lang="es-VE" sz="2800" u="none" spc="100" dirty="0" err="1">
                <a:solidFill>
                  <a:schemeClr val="bg2">
                    <a:lumMod val="10000"/>
                  </a:schemeClr>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cs typeface="Arial Unicode MS" panose="020B0604020202020204" pitchFamily="34" charset="-128"/>
              </a:rPr>
              <a:t>undergraduate</a:t>
            </a:r>
            <a:r>
              <a:rPr lang="es-VE" sz="2800" u="none" spc="100" dirty="0">
                <a:solidFill>
                  <a:schemeClr val="bg2">
                    <a:lumMod val="10000"/>
                  </a:schemeClr>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cs typeface="Arial Unicode MS" panose="020B0604020202020204" pitchFamily="34" charset="-128"/>
              </a:rPr>
              <a:t> </a:t>
            </a:r>
          </a:p>
          <a:p>
            <a:r>
              <a:rPr lang="es-VE" sz="2800" u="none" spc="100" dirty="0" err="1">
                <a:solidFill>
                  <a:schemeClr val="bg2">
                    <a:lumMod val="10000"/>
                  </a:schemeClr>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cs typeface="Arial Unicode MS" panose="020B0604020202020204" pitchFamily="34" charset="-128"/>
              </a:rPr>
              <a:t>degrees</a:t>
            </a:r>
            <a:endParaRPr lang="es-VE" sz="2800" u="none" spc="100" dirty="0">
              <a:solidFill>
                <a:schemeClr val="bg2">
                  <a:lumMod val="10000"/>
                </a:schemeClr>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cs typeface="Arial Unicode MS" panose="020B0604020202020204" pitchFamily="34" charset="-128"/>
            </a:endParaRPr>
          </a:p>
        </p:txBody>
      </p:sp>
      <p:pic>
        <p:nvPicPr>
          <p:cNvPr id="16400" name="Picture 16"/>
          <p:cNvPicPr>
            <a:picLocks noChangeAspect="1" noChangeArrowheads="1"/>
          </p:cNvPicPr>
          <p:nvPr/>
        </p:nvPicPr>
        <p:blipFill>
          <a:blip r:embed="rId3" cstate="print"/>
          <a:srcRect/>
          <a:stretch>
            <a:fillRect/>
          </a:stretch>
        </p:blipFill>
        <p:spPr bwMode="auto">
          <a:xfrm>
            <a:off x="5681694" y="286836"/>
            <a:ext cx="1439863" cy="1084262"/>
          </a:xfrm>
          <a:prstGeom prst="rect">
            <a:avLst/>
          </a:prstGeom>
          <a:noFill/>
          <a:ln w="3175">
            <a:solidFill>
              <a:srgbClr val="C0C0C0"/>
            </a:solidFill>
            <a:miter lim="800000"/>
            <a:headEnd/>
            <a:tailEnd/>
          </a:ln>
          <a:effectLst>
            <a:outerShdw dist="107763" dir="2700000" algn="ctr" rotWithShape="0">
              <a:schemeClr val="tx1">
                <a:alpha val="50000"/>
              </a:schemeClr>
            </a:outerShdw>
          </a:effectLst>
        </p:spPr>
      </p:pic>
      <p:pic>
        <p:nvPicPr>
          <p:cNvPr id="16401" name="Picture 17"/>
          <p:cNvPicPr>
            <a:picLocks noChangeAspect="1" noChangeArrowheads="1"/>
          </p:cNvPicPr>
          <p:nvPr/>
        </p:nvPicPr>
        <p:blipFill>
          <a:blip r:embed="rId4" cstate="print"/>
          <a:srcRect/>
          <a:stretch>
            <a:fillRect/>
          </a:stretch>
        </p:blipFill>
        <p:spPr bwMode="auto">
          <a:xfrm>
            <a:off x="4153938" y="476672"/>
            <a:ext cx="1439862" cy="1098550"/>
          </a:xfrm>
          <a:prstGeom prst="rect">
            <a:avLst/>
          </a:prstGeom>
          <a:noFill/>
          <a:ln w="3175">
            <a:solidFill>
              <a:srgbClr val="C0C0C0"/>
            </a:solidFill>
            <a:miter lim="800000"/>
            <a:headEnd/>
            <a:tailEnd/>
          </a:ln>
          <a:effectLst>
            <a:outerShdw dist="107763" dir="2700000" algn="ctr" rotWithShape="0">
              <a:schemeClr val="tx1">
                <a:alpha val="50000"/>
              </a:schemeClr>
            </a:outerShdw>
          </a:effectLst>
        </p:spPr>
      </p:pic>
      <p:pic>
        <p:nvPicPr>
          <p:cNvPr id="23" name="Picture 22"/>
          <p:cNvPicPr>
            <a:picLocks noChangeAspect="1" noChangeArrowheads="1"/>
          </p:cNvPicPr>
          <p:nvPr/>
        </p:nvPicPr>
        <p:blipFill rotWithShape="1">
          <a:blip r:embed="rId5" cstate="print"/>
          <a:srcRect r="11911"/>
          <a:stretch/>
        </p:blipFill>
        <p:spPr bwMode="auto">
          <a:xfrm>
            <a:off x="7255649" y="464311"/>
            <a:ext cx="1500018" cy="1088525"/>
          </a:xfrm>
          <a:prstGeom prst="rect">
            <a:avLst/>
          </a:prstGeom>
          <a:noFill/>
          <a:ln w="3175">
            <a:solidFill>
              <a:srgbClr val="C0C0C0"/>
            </a:solidFill>
            <a:miter lim="800000"/>
            <a:headEnd/>
            <a:tailEnd/>
          </a:ln>
          <a:effectLst>
            <a:outerShdw dist="107763" dir="2700000" algn="ctr" rotWithShape="0">
              <a:schemeClr val="tx1">
                <a:alpha val="50000"/>
              </a:schemeClr>
            </a:outerShdw>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6661373" y="0"/>
            <a:ext cx="142875" cy="6858000"/>
            <a:chOff x="4105" y="0"/>
            <a:chExt cx="90" cy="4320"/>
          </a:xfrm>
        </p:grpSpPr>
        <p:sp>
          <p:nvSpPr>
            <p:cNvPr id="12339" name="Line 7"/>
            <p:cNvSpPr>
              <a:spLocks noChangeShapeType="1"/>
            </p:cNvSpPr>
            <p:nvPr/>
          </p:nvSpPr>
          <p:spPr bwMode="auto">
            <a:xfrm>
              <a:off x="4105" y="0"/>
              <a:ext cx="0" cy="4320"/>
            </a:xfrm>
            <a:prstGeom prst="line">
              <a:avLst/>
            </a:prstGeom>
            <a:noFill/>
            <a:ln w="28575">
              <a:solidFill>
                <a:schemeClr val="tx1">
                  <a:lumMod val="75000"/>
                  <a:lumOff val="25000"/>
                </a:schemeClr>
              </a:solidFill>
              <a:round/>
              <a:headEnd/>
              <a:tailEnd/>
            </a:ln>
          </p:spPr>
          <p:txBody>
            <a:bodyPr/>
            <a:lstStyle/>
            <a:p>
              <a:endParaRPr lang="es-VE"/>
            </a:p>
          </p:txBody>
        </p:sp>
        <p:sp>
          <p:nvSpPr>
            <p:cNvPr id="12340" name="Line 8"/>
            <p:cNvSpPr>
              <a:spLocks noChangeShapeType="1"/>
            </p:cNvSpPr>
            <p:nvPr/>
          </p:nvSpPr>
          <p:spPr bwMode="auto">
            <a:xfrm>
              <a:off x="4150" y="0"/>
              <a:ext cx="0" cy="4320"/>
            </a:xfrm>
            <a:prstGeom prst="line">
              <a:avLst/>
            </a:prstGeom>
            <a:noFill/>
            <a:ln w="28575">
              <a:solidFill>
                <a:schemeClr val="tx1">
                  <a:lumMod val="75000"/>
                  <a:lumOff val="25000"/>
                </a:schemeClr>
              </a:solidFill>
              <a:round/>
              <a:headEnd/>
              <a:tailEnd/>
            </a:ln>
          </p:spPr>
          <p:txBody>
            <a:bodyPr/>
            <a:lstStyle/>
            <a:p>
              <a:endParaRPr lang="es-VE"/>
            </a:p>
          </p:txBody>
        </p:sp>
        <p:sp>
          <p:nvSpPr>
            <p:cNvPr id="12341" name="Line 9"/>
            <p:cNvSpPr>
              <a:spLocks noChangeShapeType="1"/>
            </p:cNvSpPr>
            <p:nvPr/>
          </p:nvSpPr>
          <p:spPr bwMode="auto">
            <a:xfrm>
              <a:off x="4195" y="0"/>
              <a:ext cx="0" cy="4320"/>
            </a:xfrm>
            <a:prstGeom prst="line">
              <a:avLst/>
            </a:prstGeom>
            <a:noFill/>
            <a:ln w="28575">
              <a:solidFill>
                <a:schemeClr val="tx1">
                  <a:lumMod val="75000"/>
                  <a:lumOff val="25000"/>
                </a:schemeClr>
              </a:solidFill>
              <a:round/>
              <a:headEnd/>
              <a:tailEnd/>
            </a:ln>
          </p:spPr>
          <p:txBody>
            <a:bodyPr/>
            <a:lstStyle/>
            <a:p>
              <a:endParaRPr lang="es-VE"/>
            </a:p>
          </p:txBody>
        </p:sp>
      </p:grpSp>
      <p:sp>
        <p:nvSpPr>
          <p:cNvPr id="7" name="Rectángulo 6"/>
          <p:cNvSpPr/>
          <p:nvPr/>
        </p:nvSpPr>
        <p:spPr>
          <a:xfrm>
            <a:off x="0" y="0"/>
            <a:ext cx="6661373" cy="6858000"/>
          </a:xfrm>
          <a:prstGeom prst="rect">
            <a:avLst/>
          </a:prstGeom>
          <a:solidFill>
            <a:srgbClr val="FFFFC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41" name="Rectángulo 40"/>
          <p:cNvSpPr/>
          <p:nvPr/>
        </p:nvSpPr>
        <p:spPr bwMode="auto">
          <a:xfrm>
            <a:off x="0" y="285649"/>
            <a:ext cx="8657483" cy="151216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VE" sz="1800" b="0" i="0" u="sng" strike="noStrike" cap="none" normalizeH="0" baseline="0">
              <a:ln>
                <a:noFill/>
              </a:ln>
              <a:solidFill>
                <a:schemeClr val="tx1"/>
              </a:solidFill>
              <a:effectLst/>
              <a:latin typeface="Arial" charset="0"/>
            </a:endParaRPr>
          </a:p>
        </p:txBody>
      </p:sp>
      <p:sp>
        <p:nvSpPr>
          <p:cNvPr id="19494" name="Rectangle 38"/>
          <p:cNvSpPr>
            <a:spLocks noChangeArrowheads="1"/>
          </p:cNvSpPr>
          <p:nvPr/>
        </p:nvSpPr>
        <p:spPr bwMode="auto">
          <a:xfrm>
            <a:off x="0" y="3097237"/>
            <a:ext cx="6661373" cy="208727"/>
          </a:xfrm>
          <a:prstGeom prst="rect">
            <a:avLst/>
          </a:prstGeom>
          <a:solidFill>
            <a:schemeClr val="tx2">
              <a:lumMod val="50000"/>
            </a:schemeClr>
          </a:solidFill>
          <a:ln w="9525">
            <a:noFill/>
            <a:miter lim="800000"/>
            <a:headEnd/>
            <a:tailEnd/>
          </a:ln>
        </p:spPr>
        <p:txBody>
          <a:bodyPr wrap="none" anchor="ctr"/>
          <a:lstStyle/>
          <a:p>
            <a:endParaRPr lang="es-VE">
              <a:solidFill>
                <a:schemeClr val="bg2">
                  <a:lumMod val="10000"/>
                </a:schemeClr>
              </a:solidFill>
            </a:endParaRPr>
          </a:p>
        </p:txBody>
      </p:sp>
      <p:sp>
        <p:nvSpPr>
          <p:cNvPr id="12338" name="Text Box 22"/>
          <p:cNvSpPr txBox="1">
            <a:spLocks noChangeArrowheads="1"/>
          </p:cNvSpPr>
          <p:nvPr/>
        </p:nvSpPr>
        <p:spPr bwMode="auto">
          <a:xfrm>
            <a:off x="87523" y="2420888"/>
            <a:ext cx="1357549" cy="646331"/>
          </a:xfrm>
          <a:prstGeom prst="rect">
            <a:avLst/>
          </a:prstGeom>
          <a:noFill/>
          <a:ln w="9525">
            <a:noFill/>
            <a:miter lim="800000"/>
            <a:headEnd/>
            <a:tailEnd/>
          </a:ln>
        </p:spPr>
        <p:txBody>
          <a:bodyPr wrap="square">
            <a:spAutoFit/>
          </a:bodyPr>
          <a:lstStyle/>
          <a:p>
            <a:pPr algn="ctr">
              <a:spcBef>
                <a:spcPct val="50000"/>
              </a:spcBef>
            </a:pPr>
            <a:r>
              <a:rPr lang="es-ES_tradnl" sz="1200" b="1" u="none" dirty="0">
                <a:solidFill>
                  <a:schemeClr val="tx1">
                    <a:lumMod val="85000"/>
                    <a:lumOff val="15000"/>
                  </a:schemeClr>
                </a:solidFill>
              </a:rPr>
              <a:t>ENGINEERING AND TECHNOLOGY</a:t>
            </a:r>
          </a:p>
        </p:txBody>
      </p:sp>
      <p:sp>
        <p:nvSpPr>
          <p:cNvPr id="12335" name="Text Box 26"/>
          <p:cNvSpPr txBox="1">
            <a:spLocks noChangeArrowheads="1"/>
          </p:cNvSpPr>
          <p:nvPr/>
        </p:nvSpPr>
        <p:spPr bwMode="auto">
          <a:xfrm>
            <a:off x="1360071" y="2587431"/>
            <a:ext cx="1258887" cy="461665"/>
          </a:xfrm>
          <a:prstGeom prst="rect">
            <a:avLst/>
          </a:prstGeom>
          <a:noFill/>
          <a:ln w="9525">
            <a:noFill/>
            <a:miter lim="800000"/>
            <a:headEnd/>
            <a:tailEnd/>
          </a:ln>
        </p:spPr>
        <p:txBody>
          <a:bodyPr>
            <a:spAutoFit/>
          </a:bodyPr>
          <a:lstStyle/>
          <a:p>
            <a:pPr algn="ctr">
              <a:spcBef>
                <a:spcPct val="50000"/>
              </a:spcBef>
            </a:pPr>
            <a:r>
              <a:rPr lang="es-ES_tradnl" sz="1200" b="1" u="none" dirty="0">
                <a:solidFill>
                  <a:schemeClr val="tx1">
                    <a:lumMod val="85000"/>
                    <a:lumOff val="15000"/>
                  </a:schemeClr>
                </a:solidFill>
              </a:rPr>
              <a:t>SOCIAL  SCIENCES</a:t>
            </a:r>
          </a:p>
        </p:txBody>
      </p:sp>
      <p:sp>
        <p:nvSpPr>
          <p:cNvPr id="12332" name="Text Box 27"/>
          <p:cNvSpPr txBox="1">
            <a:spLocks noChangeArrowheads="1"/>
          </p:cNvSpPr>
          <p:nvPr/>
        </p:nvSpPr>
        <p:spPr bwMode="auto">
          <a:xfrm>
            <a:off x="2643065" y="2420888"/>
            <a:ext cx="1258888" cy="646331"/>
          </a:xfrm>
          <a:prstGeom prst="rect">
            <a:avLst/>
          </a:prstGeom>
          <a:noFill/>
          <a:ln w="9525">
            <a:noFill/>
            <a:miter lim="800000"/>
            <a:headEnd/>
            <a:tailEnd/>
          </a:ln>
        </p:spPr>
        <p:txBody>
          <a:bodyPr>
            <a:spAutoFit/>
          </a:bodyPr>
          <a:lstStyle/>
          <a:p>
            <a:pPr algn="ctr">
              <a:spcBef>
                <a:spcPct val="50000"/>
              </a:spcBef>
            </a:pPr>
            <a:r>
              <a:rPr lang="es-ES_tradnl" sz="1200" b="1" u="none" dirty="0">
                <a:solidFill>
                  <a:schemeClr val="tx1">
                    <a:lumMod val="85000"/>
                    <a:lumOff val="15000"/>
                  </a:schemeClr>
                </a:solidFill>
              </a:rPr>
              <a:t>BASIC AND APPLIED SCIENCIES</a:t>
            </a:r>
          </a:p>
        </p:txBody>
      </p:sp>
      <p:sp>
        <p:nvSpPr>
          <p:cNvPr id="12329" name="Text Box 28"/>
          <p:cNvSpPr txBox="1">
            <a:spLocks noChangeArrowheads="1"/>
          </p:cNvSpPr>
          <p:nvPr/>
        </p:nvSpPr>
        <p:spPr bwMode="auto">
          <a:xfrm>
            <a:off x="3914193" y="2607295"/>
            <a:ext cx="1258887" cy="461665"/>
          </a:xfrm>
          <a:prstGeom prst="rect">
            <a:avLst/>
          </a:prstGeom>
          <a:noFill/>
          <a:ln w="9525">
            <a:noFill/>
            <a:miter lim="800000"/>
            <a:headEnd/>
            <a:tailEnd/>
          </a:ln>
        </p:spPr>
        <p:txBody>
          <a:bodyPr>
            <a:spAutoFit/>
          </a:bodyPr>
          <a:lstStyle/>
          <a:p>
            <a:pPr algn="ctr">
              <a:spcBef>
                <a:spcPct val="50000"/>
              </a:spcBef>
            </a:pPr>
            <a:r>
              <a:rPr lang="es-ES_tradnl" sz="1200" b="1" u="none" dirty="0">
                <a:solidFill>
                  <a:schemeClr val="tx1">
                    <a:lumMod val="85000"/>
                    <a:lumOff val="15000"/>
                  </a:schemeClr>
                </a:solidFill>
              </a:rPr>
              <a:t>URBAN PLANNING</a:t>
            </a:r>
          </a:p>
        </p:txBody>
      </p:sp>
      <p:sp>
        <p:nvSpPr>
          <p:cNvPr id="12322" name="Text Box 41"/>
          <p:cNvSpPr txBox="1">
            <a:spLocks noChangeArrowheads="1"/>
          </p:cNvSpPr>
          <p:nvPr/>
        </p:nvSpPr>
        <p:spPr bwMode="auto">
          <a:xfrm>
            <a:off x="150243" y="3478535"/>
            <a:ext cx="1294829" cy="2292935"/>
          </a:xfrm>
          <a:prstGeom prst="rect">
            <a:avLst/>
          </a:prstGeom>
          <a:noFill/>
          <a:ln w="9525">
            <a:noFill/>
            <a:miter lim="800000"/>
            <a:headEnd/>
            <a:tailEnd/>
          </a:ln>
        </p:spPr>
        <p:txBody>
          <a:bodyPr wrap="square">
            <a:spAutoFit/>
          </a:bodyPr>
          <a:lstStyle/>
          <a:p>
            <a:pPr>
              <a:spcBef>
                <a:spcPct val="50000"/>
              </a:spcBef>
            </a:pPr>
            <a:r>
              <a:rPr lang="en-US" sz="1100" b="1" u="none" dirty="0">
                <a:solidFill>
                  <a:schemeClr val="bg2">
                    <a:lumMod val="10000"/>
                  </a:schemeClr>
                </a:solidFill>
              </a:rPr>
              <a:t>Biochemistry</a:t>
            </a:r>
          </a:p>
          <a:p>
            <a:pPr>
              <a:spcBef>
                <a:spcPct val="50000"/>
              </a:spcBef>
            </a:pPr>
            <a:r>
              <a:rPr lang="en-US" sz="1100" b="1" u="none" dirty="0">
                <a:solidFill>
                  <a:schemeClr val="bg2">
                    <a:lumMod val="10000"/>
                  </a:schemeClr>
                </a:solidFill>
              </a:rPr>
              <a:t>Earth Science</a:t>
            </a:r>
          </a:p>
          <a:p>
            <a:pPr>
              <a:spcBef>
                <a:spcPct val="50000"/>
              </a:spcBef>
            </a:pPr>
            <a:r>
              <a:rPr lang="en-US" sz="1100" b="1" u="none" dirty="0">
                <a:solidFill>
                  <a:schemeClr val="bg2">
                    <a:lumMod val="10000"/>
                  </a:schemeClr>
                </a:solidFill>
              </a:rPr>
              <a:t>Mechanical  Eng</a:t>
            </a:r>
          </a:p>
          <a:p>
            <a:pPr>
              <a:spcBef>
                <a:spcPct val="50000"/>
              </a:spcBef>
            </a:pPr>
            <a:r>
              <a:rPr lang="en-US" sz="1100" b="1" u="none" dirty="0">
                <a:solidFill>
                  <a:schemeClr val="bg2">
                    <a:lumMod val="10000"/>
                  </a:schemeClr>
                </a:solidFill>
              </a:rPr>
              <a:t>Systems  Eng</a:t>
            </a:r>
          </a:p>
          <a:p>
            <a:pPr>
              <a:spcBef>
                <a:spcPct val="50000"/>
              </a:spcBef>
            </a:pPr>
            <a:r>
              <a:rPr lang="en-US" sz="1100" b="1" u="none" dirty="0">
                <a:solidFill>
                  <a:schemeClr val="bg2">
                    <a:lumMod val="10000"/>
                  </a:schemeClr>
                </a:solidFill>
              </a:rPr>
              <a:t>Materials  Eng</a:t>
            </a:r>
          </a:p>
          <a:p>
            <a:pPr>
              <a:spcBef>
                <a:spcPct val="50000"/>
              </a:spcBef>
            </a:pPr>
            <a:r>
              <a:rPr lang="en-US" sz="1100" b="1" u="none" dirty="0">
                <a:solidFill>
                  <a:schemeClr val="bg2">
                    <a:lumMod val="10000"/>
                  </a:schemeClr>
                </a:solidFill>
              </a:rPr>
              <a:t>Electronic Eng</a:t>
            </a:r>
          </a:p>
          <a:p>
            <a:pPr>
              <a:spcBef>
                <a:spcPct val="50000"/>
              </a:spcBef>
            </a:pPr>
            <a:r>
              <a:rPr lang="en-US" sz="1100" b="1" u="none" dirty="0">
                <a:solidFill>
                  <a:schemeClr val="bg2">
                    <a:lumMod val="10000"/>
                  </a:schemeClr>
                </a:solidFill>
              </a:rPr>
              <a:t>Electrical Eng</a:t>
            </a:r>
          </a:p>
          <a:p>
            <a:pPr>
              <a:spcBef>
                <a:spcPct val="50000"/>
              </a:spcBef>
            </a:pPr>
            <a:r>
              <a:rPr lang="en-US" sz="1100" b="1" u="none" dirty="0">
                <a:solidFill>
                  <a:schemeClr val="bg2">
                    <a:lumMod val="10000"/>
                  </a:schemeClr>
                </a:solidFill>
              </a:rPr>
              <a:t>Chemical Eng</a:t>
            </a:r>
          </a:p>
          <a:p>
            <a:pPr>
              <a:spcBef>
                <a:spcPct val="50000"/>
              </a:spcBef>
            </a:pPr>
            <a:r>
              <a:rPr lang="en-US" sz="1100" b="1" u="none" dirty="0">
                <a:solidFill>
                  <a:schemeClr val="bg2">
                    <a:lumMod val="10000"/>
                  </a:schemeClr>
                </a:solidFill>
              </a:rPr>
              <a:t>Statistics</a:t>
            </a:r>
          </a:p>
        </p:txBody>
      </p:sp>
      <p:sp>
        <p:nvSpPr>
          <p:cNvPr id="12324" name="Rectangle 47"/>
          <p:cNvSpPr>
            <a:spLocks noChangeArrowheads="1"/>
          </p:cNvSpPr>
          <p:nvPr/>
        </p:nvSpPr>
        <p:spPr bwMode="auto">
          <a:xfrm>
            <a:off x="179388" y="5792688"/>
            <a:ext cx="184150" cy="228600"/>
          </a:xfrm>
          <a:prstGeom prst="rect">
            <a:avLst/>
          </a:prstGeom>
          <a:noFill/>
          <a:ln w="9525">
            <a:noFill/>
            <a:miter lim="800000"/>
            <a:headEnd/>
            <a:tailEnd/>
          </a:ln>
        </p:spPr>
        <p:txBody>
          <a:bodyPr wrap="none">
            <a:spAutoFit/>
          </a:bodyPr>
          <a:lstStyle/>
          <a:p>
            <a:endParaRPr lang="es-ES" sz="900" b="1" u="none">
              <a:solidFill>
                <a:schemeClr val="bg1"/>
              </a:solidFill>
            </a:endParaRPr>
          </a:p>
        </p:txBody>
      </p:sp>
      <p:sp>
        <p:nvSpPr>
          <p:cNvPr id="12315" name="Text Box 58"/>
          <p:cNvSpPr txBox="1">
            <a:spLocks noChangeArrowheads="1"/>
          </p:cNvSpPr>
          <p:nvPr/>
        </p:nvSpPr>
        <p:spPr bwMode="auto">
          <a:xfrm>
            <a:off x="1549312" y="3487067"/>
            <a:ext cx="1221328" cy="2462213"/>
          </a:xfrm>
          <a:prstGeom prst="rect">
            <a:avLst/>
          </a:prstGeom>
          <a:noFill/>
          <a:ln w="9525">
            <a:noFill/>
            <a:miter lim="800000"/>
            <a:headEnd/>
            <a:tailEnd/>
          </a:ln>
        </p:spPr>
        <p:txBody>
          <a:bodyPr wrap="square">
            <a:spAutoFit/>
          </a:bodyPr>
          <a:lstStyle/>
          <a:p>
            <a:pPr>
              <a:spcBef>
                <a:spcPct val="50000"/>
              </a:spcBef>
            </a:pPr>
            <a:r>
              <a:rPr lang="en-US" sz="1100" b="1" u="none" dirty="0">
                <a:solidFill>
                  <a:schemeClr val="bg2">
                    <a:lumMod val="10000"/>
                  </a:schemeClr>
                </a:solidFill>
              </a:rPr>
              <a:t>Philosophy</a:t>
            </a:r>
          </a:p>
          <a:p>
            <a:pPr>
              <a:spcBef>
                <a:spcPct val="50000"/>
              </a:spcBef>
            </a:pPr>
            <a:r>
              <a:rPr lang="en-US" sz="1100" b="1" u="none" dirty="0">
                <a:solidFill>
                  <a:schemeClr val="bg2">
                    <a:lumMod val="10000"/>
                  </a:schemeClr>
                </a:solidFill>
              </a:rPr>
              <a:t>Psychology</a:t>
            </a:r>
          </a:p>
          <a:p>
            <a:pPr>
              <a:spcBef>
                <a:spcPct val="50000"/>
              </a:spcBef>
            </a:pPr>
            <a:r>
              <a:rPr lang="en-US" sz="1100" b="1" u="none" dirty="0">
                <a:solidFill>
                  <a:schemeClr val="bg2">
                    <a:lumMod val="10000"/>
                  </a:schemeClr>
                </a:solidFill>
              </a:rPr>
              <a:t>Political Sciences</a:t>
            </a:r>
          </a:p>
          <a:p>
            <a:pPr>
              <a:spcBef>
                <a:spcPct val="50000"/>
              </a:spcBef>
            </a:pPr>
            <a:r>
              <a:rPr lang="en-US" sz="1100" b="1" u="none" dirty="0">
                <a:solidFill>
                  <a:schemeClr val="bg2">
                    <a:lumMod val="10000"/>
                  </a:schemeClr>
                </a:solidFill>
              </a:rPr>
              <a:t>Applied Linguistics</a:t>
            </a:r>
          </a:p>
          <a:p>
            <a:pPr>
              <a:spcBef>
                <a:spcPct val="50000"/>
              </a:spcBef>
            </a:pPr>
            <a:r>
              <a:rPr lang="en-US" sz="1100" b="1" u="none" dirty="0">
                <a:solidFill>
                  <a:schemeClr val="bg2">
                    <a:lumMod val="10000"/>
                  </a:schemeClr>
                </a:solidFill>
              </a:rPr>
              <a:t>Music</a:t>
            </a:r>
          </a:p>
          <a:p>
            <a:pPr>
              <a:spcBef>
                <a:spcPct val="50000"/>
              </a:spcBef>
            </a:pPr>
            <a:r>
              <a:rPr lang="en-US" sz="1100" b="1" u="none" dirty="0">
                <a:solidFill>
                  <a:schemeClr val="bg2">
                    <a:lumMod val="10000"/>
                  </a:schemeClr>
                </a:solidFill>
              </a:rPr>
              <a:t>Education</a:t>
            </a:r>
          </a:p>
          <a:p>
            <a:pPr>
              <a:spcBef>
                <a:spcPct val="50000"/>
              </a:spcBef>
            </a:pPr>
            <a:r>
              <a:rPr lang="en-US" sz="1100" b="1" u="none" dirty="0">
                <a:solidFill>
                  <a:schemeClr val="bg2">
                    <a:lumMod val="10000"/>
                  </a:schemeClr>
                </a:solidFill>
              </a:rPr>
              <a:t>Environment and Development</a:t>
            </a:r>
          </a:p>
        </p:txBody>
      </p:sp>
      <p:sp>
        <p:nvSpPr>
          <p:cNvPr id="12317" name="Rectangle 62"/>
          <p:cNvSpPr>
            <a:spLocks noChangeArrowheads="1"/>
          </p:cNvSpPr>
          <p:nvPr/>
        </p:nvSpPr>
        <p:spPr bwMode="auto">
          <a:xfrm>
            <a:off x="1778000" y="5792688"/>
            <a:ext cx="184150" cy="228600"/>
          </a:xfrm>
          <a:prstGeom prst="rect">
            <a:avLst/>
          </a:prstGeom>
          <a:noFill/>
          <a:ln w="9525">
            <a:noFill/>
            <a:miter lim="800000"/>
            <a:headEnd/>
            <a:tailEnd/>
          </a:ln>
        </p:spPr>
        <p:txBody>
          <a:bodyPr wrap="none">
            <a:spAutoFit/>
          </a:bodyPr>
          <a:lstStyle/>
          <a:p>
            <a:pPr algn="ctr"/>
            <a:endParaRPr lang="es-ES" sz="900" b="1" u="none">
              <a:solidFill>
                <a:schemeClr val="bg1"/>
              </a:solidFill>
            </a:endParaRPr>
          </a:p>
        </p:txBody>
      </p:sp>
      <p:sp>
        <p:nvSpPr>
          <p:cNvPr id="12308" name="Text Box 66"/>
          <p:cNvSpPr txBox="1">
            <a:spLocks noChangeArrowheads="1"/>
          </p:cNvSpPr>
          <p:nvPr/>
        </p:nvSpPr>
        <p:spPr bwMode="auto">
          <a:xfrm>
            <a:off x="2824782" y="3478535"/>
            <a:ext cx="1157085" cy="1869743"/>
          </a:xfrm>
          <a:prstGeom prst="rect">
            <a:avLst/>
          </a:prstGeom>
          <a:noFill/>
          <a:ln w="9525">
            <a:noFill/>
            <a:miter lim="800000"/>
            <a:headEnd/>
            <a:tailEnd/>
          </a:ln>
        </p:spPr>
        <p:txBody>
          <a:bodyPr wrap="square">
            <a:spAutoFit/>
          </a:bodyPr>
          <a:lstStyle/>
          <a:p>
            <a:pPr>
              <a:spcBef>
                <a:spcPct val="50000"/>
              </a:spcBef>
            </a:pPr>
            <a:r>
              <a:rPr lang="en-US" sz="1100" b="1" u="none" dirty="0">
                <a:solidFill>
                  <a:schemeClr val="bg2">
                    <a:lumMod val="10000"/>
                  </a:schemeClr>
                </a:solidFill>
              </a:rPr>
              <a:t>Mathematics</a:t>
            </a:r>
          </a:p>
          <a:p>
            <a:pPr>
              <a:spcBef>
                <a:spcPct val="50000"/>
              </a:spcBef>
            </a:pPr>
            <a:r>
              <a:rPr lang="en-US" sz="1100" b="1" u="none" dirty="0">
                <a:solidFill>
                  <a:schemeClr val="bg2">
                    <a:lumMod val="10000"/>
                  </a:schemeClr>
                </a:solidFill>
              </a:rPr>
              <a:t>Biological Sciences</a:t>
            </a:r>
          </a:p>
          <a:p>
            <a:pPr>
              <a:spcBef>
                <a:spcPct val="50000"/>
              </a:spcBef>
            </a:pPr>
            <a:r>
              <a:rPr lang="en-US" sz="1100" b="1" u="none" dirty="0">
                <a:solidFill>
                  <a:schemeClr val="bg2">
                    <a:lumMod val="10000"/>
                  </a:schemeClr>
                </a:solidFill>
              </a:rPr>
              <a:t>Physics</a:t>
            </a:r>
          </a:p>
          <a:p>
            <a:pPr>
              <a:spcBef>
                <a:spcPct val="50000"/>
              </a:spcBef>
            </a:pPr>
            <a:r>
              <a:rPr lang="en-US" sz="1100" b="1" u="none" dirty="0">
                <a:solidFill>
                  <a:schemeClr val="bg2">
                    <a:lumMod val="10000"/>
                  </a:schemeClr>
                </a:solidFill>
              </a:rPr>
              <a:t>Nutrition</a:t>
            </a:r>
          </a:p>
          <a:p>
            <a:pPr>
              <a:spcBef>
                <a:spcPct val="50000"/>
              </a:spcBef>
            </a:pPr>
            <a:r>
              <a:rPr lang="en-US" sz="1100" b="1" u="none" dirty="0">
                <a:solidFill>
                  <a:schemeClr val="bg2">
                    <a:lumMod val="10000"/>
                  </a:schemeClr>
                </a:solidFill>
              </a:rPr>
              <a:t>Food Science</a:t>
            </a:r>
          </a:p>
          <a:p>
            <a:pPr>
              <a:spcBef>
                <a:spcPct val="50000"/>
              </a:spcBef>
            </a:pPr>
            <a:r>
              <a:rPr lang="en-US" sz="1100" b="1" u="none" dirty="0">
                <a:solidFill>
                  <a:schemeClr val="bg2">
                    <a:lumMod val="10000"/>
                  </a:schemeClr>
                </a:solidFill>
              </a:rPr>
              <a:t>Computer Science</a:t>
            </a:r>
          </a:p>
        </p:txBody>
      </p:sp>
      <p:sp>
        <p:nvSpPr>
          <p:cNvPr id="12305" name="Rectangle 80"/>
          <p:cNvSpPr>
            <a:spLocks noChangeArrowheads="1"/>
          </p:cNvSpPr>
          <p:nvPr/>
        </p:nvSpPr>
        <p:spPr bwMode="auto">
          <a:xfrm>
            <a:off x="4010270" y="3480460"/>
            <a:ext cx="1290739" cy="261610"/>
          </a:xfrm>
          <a:prstGeom prst="rect">
            <a:avLst/>
          </a:prstGeom>
          <a:noFill/>
          <a:ln w="9525">
            <a:noFill/>
            <a:miter lim="800000"/>
            <a:headEnd/>
            <a:tailEnd/>
          </a:ln>
        </p:spPr>
        <p:txBody>
          <a:bodyPr wrap="none">
            <a:spAutoFit/>
          </a:bodyPr>
          <a:lstStyle/>
          <a:p>
            <a:pPr>
              <a:spcBef>
                <a:spcPct val="50000"/>
              </a:spcBef>
            </a:pPr>
            <a:r>
              <a:rPr lang="en-US" sz="1100" b="1" u="none" dirty="0">
                <a:solidFill>
                  <a:schemeClr val="bg2">
                    <a:lumMod val="10000"/>
                  </a:schemeClr>
                </a:solidFill>
              </a:rPr>
              <a:t>Urban Transport</a:t>
            </a:r>
          </a:p>
        </p:txBody>
      </p:sp>
      <p:pic>
        <p:nvPicPr>
          <p:cNvPr id="19540" name="Picture 84"/>
          <p:cNvPicPr>
            <a:picLocks noChangeAspect="1" noChangeArrowheads="1"/>
          </p:cNvPicPr>
          <p:nvPr/>
        </p:nvPicPr>
        <p:blipFill>
          <a:blip r:embed="rId3" cstate="print"/>
          <a:srcRect/>
          <a:stretch>
            <a:fillRect/>
          </a:stretch>
        </p:blipFill>
        <p:spPr bwMode="auto">
          <a:xfrm>
            <a:off x="7009594" y="4019228"/>
            <a:ext cx="960438" cy="2349500"/>
          </a:xfrm>
          <a:prstGeom prst="rect">
            <a:avLst/>
          </a:prstGeom>
          <a:noFill/>
          <a:ln w="3175">
            <a:solidFill>
              <a:schemeClr val="bg1"/>
            </a:solidFill>
            <a:miter lim="800000"/>
            <a:headEnd/>
            <a:tailEnd/>
          </a:ln>
          <a:effectLst>
            <a:outerShdw dist="107763" dir="2700000" algn="ctr" rotWithShape="0">
              <a:schemeClr val="accent6">
                <a:lumMod val="50000"/>
                <a:alpha val="50000"/>
              </a:schemeClr>
            </a:outerShdw>
          </a:effectLst>
        </p:spPr>
      </p:pic>
      <p:pic>
        <p:nvPicPr>
          <p:cNvPr id="19541" name="Picture 85"/>
          <p:cNvPicPr>
            <a:picLocks noChangeAspect="1" noChangeArrowheads="1"/>
          </p:cNvPicPr>
          <p:nvPr/>
        </p:nvPicPr>
        <p:blipFill>
          <a:blip r:embed="rId4" cstate="print"/>
          <a:srcRect/>
          <a:stretch>
            <a:fillRect/>
          </a:stretch>
        </p:blipFill>
        <p:spPr bwMode="auto">
          <a:xfrm>
            <a:off x="8087243" y="3979863"/>
            <a:ext cx="903287" cy="2373312"/>
          </a:xfrm>
          <a:prstGeom prst="rect">
            <a:avLst/>
          </a:prstGeom>
          <a:noFill/>
          <a:ln w="3175">
            <a:solidFill>
              <a:schemeClr val="bg1"/>
            </a:solidFill>
            <a:miter lim="800000"/>
            <a:headEnd/>
            <a:tailEnd/>
          </a:ln>
          <a:effectLst>
            <a:outerShdw dist="107763" dir="2700000" algn="ctr" rotWithShape="0">
              <a:schemeClr val="accent6">
                <a:lumMod val="50000"/>
                <a:alpha val="50000"/>
              </a:schemeClr>
            </a:outerShdw>
          </a:effectLst>
        </p:spPr>
      </p:pic>
      <p:sp>
        <p:nvSpPr>
          <p:cNvPr id="54" name="CuadroTexto 53"/>
          <p:cNvSpPr txBox="1"/>
          <p:nvPr/>
        </p:nvSpPr>
        <p:spPr>
          <a:xfrm>
            <a:off x="26743" y="1292391"/>
            <a:ext cx="5232644" cy="523220"/>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GB" sz="2800" u="none" dirty="0">
                <a:solidFill>
                  <a:srgbClr val="FFC000"/>
                </a:solidFill>
              </a:rPr>
              <a:t>Master Degrees</a:t>
            </a:r>
          </a:p>
        </p:txBody>
      </p:sp>
      <p:sp>
        <p:nvSpPr>
          <p:cNvPr id="36" name="Text Box 28">
            <a:extLst>
              <a:ext uri="{FF2B5EF4-FFF2-40B4-BE49-F238E27FC236}">
                <a16:creationId xmlns:a16="http://schemas.microsoft.com/office/drawing/2014/main" id="{06D5C9F8-F245-4C2B-8C47-934AC9CA11D7}"/>
              </a:ext>
            </a:extLst>
          </p:cNvPr>
          <p:cNvSpPr txBox="1">
            <a:spLocks noChangeArrowheads="1"/>
          </p:cNvSpPr>
          <p:nvPr/>
        </p:nvSpPr>
        <p:spPr bwMode="auto">
          <a:xfrm>
            <a:off x="5310870" y="2780928"/>
            <a:ext cx="1258887" cy="276999"/>
          </a:xfrm>
          <a:prstGeom prst="rect">
            <a:avLst/>
          </a:prstGeom>
          <a:noFill/>
          <a:ln w="9525">
            <a:noFill/>
            <a:miter lim="800000"/>
            <a:headEnd/>
            <a:tailEnd/>
          </a:ln>
        </p:spPr>
        <p:txBody>
          <a:bodyPr>
            <a:spAutoFit/>
          </a:bodyPr>
          <a:lstStyle/>
          <a:p>
            <a:pPr algn="ctr">
              <a:spcBef>
                <a:spcPct val="50000"/>
              </a:spcBef>
            </a:pPr>
            <a:r>
              <a:rPr lang="es-ES_tradnl" sz="1200" b="1" u="none" dirty="0">
                <a:solidFill>
                  <a:schemeClr val="tx1">
                    <a:lumMod val="85000"/>
                    <a:lumOff val="15000"/>
                  </a:schemeClr>
                </a:solidFill>
              </a:rPr>
              <a:t>BUSSINES</a:t>
            </a:r>
          </a:p>
        </p:txBody>
      </p:sp>
      <p:sp>
        <p:nvSpPr>
          <p:cNvPr id="37" name="Rectangle 80">
            <a:extLst>
              <a:ext uri="{FF2B5EF4-FFF2-40B4-BE49-F238E27FC236}">
                <a16:creationId xmlns:a16="http://schemas.microsoft.com/office/drawing/2014/main" id="{C1DB0CDB-DC5A-4A9B-BEA6-E8A76E3E8333}"/>
              </a:ext>
            </a:extLst>
          </p:cNvPr>
          <p:cNvSpPr>
            <a:spLocks noChangeArrowheads="1"/>
          </p:cNvSpPr>
          <p:nvPr/>
        </p:nvSpPr>
        <p:spPr bwMode="auto">
          <a:xfrm>
            <a:off x="5498007" y="3444240"/>
            <a:ext cx="1218161" cy="430887"/>
          </a:xfrm>
          <a:prstGeom prst="rect">
            <a:avLst/>
          </a:prstGeom>
          <a:noFill/>
          <a:ln w="9525">
            <a:noFill/>
            <a:miter lim="800000"/>
            <a:headEnd/>
            <a:tailEnd/>
          </a:ln>
        </p:spPr>
        <p:txBody>
          <a:bodyPr wrap="square">
            <a:spAutoFit/>
          </a:bodyPr>
          <a:lstStyle/>
          <a:p>
            <a:pPr>
              <a:spcBef>
                <a:spcPct val="50000"/>
              </a:spcBef>
            </a:pPr>
            <a:r>
              <a:rPr lang="en-US" sz="1100" b="1" u="none" dirty="0">
                <a:solidFill>
                  <a:schemeClr val="bg2">
                    <a:lumMod val="10000"/>
                  </a:schemeClr>
                </a:solidFill>
              </a:rPr>
              <a:t>Business Administration</a:t>
            </a:r>
          </a:p>
        </p:txBody>
      </p:sp>
      <p:sp>
        <p:nvSpPr>
          <p:cNvPr id="38" name="CuadroTexto 37"/>
          <p:cNvSpPr txBox="1"/>
          <p:nvPr/>
        </p:nvSpPr>
        <p:spPr>
          <a:xfrm>
            <a:off x="88689" y="6153120"/>
            <a:ext cx="5232644" cy="400110"/>
          </a:xfrm>
          <a:prstGeom prst="rect">
            <a:avLst/>
          </a:prstGeom>
          <a:noFill/>
          <a:effectLst/>
        </p:spPr>
        <p:txBody>
          <a:bodyPr wrap="square" rtlCol="0">
            <a:spAutoFit/>
          </a:bodyPr>
          <a:lstStyle/>
          <a:p>
            <a:r>
              <a:rPr lang="en-GB" sz="2000" u="none" dirty="0">
                <a:solidFill>
                  <a:schemeClr val="tx1">
                    <a:lumMod val="85000"/>
                    <a:lumOff val="15000"/>
                  </a:schemeClr>
                </a:solidFill>
              </a:rPr>
              <a:t>Over 30 Specializations</a:t>
            </a:r>
          </a:p>
        </p:txBody>
      </p:sp>
      <p:sp>
        <p:nvSpPr>
          <p:cNvPr id="42" name="CuadroTexto 41"/>
          <p:cNvSpPr txBox="1"/>
          <p:nvPr/>
        </p:nvSpPr>
        <p:spPr>
          <a:xfrm>
            <a:off x="11470" y="764704"/>
            <a:ext cx="4673600" cy="646331"/>
          </a:xfrm>
          <a:prstGeom prst="rect">
            <a:avLst/>
          </a:prstGeom>
          <a:noFill/>
        </p:spPr>
        <p:txBody>
          <a:bodyPr wrap="square" rtlCol="0">
            <a:spAutoFit/>
          </a:bodyPr>
          <a:lstStyle/>
          <a:p>
            <a:r>
              <a:rPr lang="es-VE" sz="3600" u="none" spc="100" dirty="0" err="1">
                <a:solidFill>
                  <a:schemeClr val="bg2">
                    <a:lumMod val="10000"/>
                  </a:schemeClr>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cs typeface="Arial Unicode MS" panose="020B0604020202020204" pitchFamily="34" charset="-128"/>
              </a:rPr>
              <a:t>graduate</a:t>
            </a:r>
            <a:r>
              <a:rPr lang="es-VE" sz="3600" u="none" spc="100" dirty="0">
                <a:solidFill>
                  <a:schemeClr val="bg2">
                    <a:lumMod val="10000"/>
                  </a:schemeClr>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cs typeface="Arial Unicode MS" panose="020B0604020202020204" pitchFamily="34" charset="-128"/>
              </a:rPr>
              <a:t> </a:t>
            </a:r>
            <a:r>
              <a:rPr lang="es-VE" sz="3600" u="none" spc="100" dirty="0" err="1">
                <a:solidFill>
                  <a:schemeClr val="bg2">
                    <a:lumMod val="10000"/>
                  </a:schemeClr>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cs typeface="Arial Unicode MS" panose="020B0604020202020204" pitchFamily="34" charset="-128"/>
              </a:rPr>
              <a:t>degrees</a:t>
            </a:r>
            <a:endParaRPr lang="es-VE" sz="3600" u="none" spc="100" dirty="0">
              <a:solidFill>
                <a:schemeClr val="bg2">
                  <a:lumMod val="10000"/>
                </a:schemeClr>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cs typeface="Arial Unicode MS" panose="020B0604020202020204" pitchFamily="34" charset="-128"/>
            </a:endParaRPr>
          </a:p>
        </p:txBody>
      </p:sp>
      <p:pic>
        <p:nvPicPr>
          <p:cNvPr id="7172" name="Picture 4" descr="Image result for LABORATORIO UNIVERSIDAD SIMON BOLIVA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152" y="417647"/>
            <a:ext cx="2520977" cy="1221260"/>
          </a:xfrm>
          <a:prstGeom prst="rect">
            <a:avLst/>
          </a:prstGeom>
          <a:noFill/>
          <a:ln w="3175">
            <a:solidFill>
              <a:srgbClr val="C0C0C0"/>
            </a:solidFill>
            <a:miter lim="800000"/>
            <a:headEnd/>
            <a:tailEnd/>
          </a:ln>
          <a:effectLst>
            <a:outerShdw dist="107763"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pic>
      <p:cxnSp>
        <p:nvCxnSpPr>
          <p:cNvPr id="9" name="Conector recto 8"/>
          <p:cNvCxnSpPr/>
          <p:nvPr/>
        </p:nvCxnSpPr>
        <p:spPr>
          <a:xfrm>
            <a:off x="0" y="1411035"/>
            <a:ext cx="5940152"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5796136" y="285649"/>
            <a:ext cx="0" cy="1512168"/>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26" name="Picture 54"/>
          <p:cNvPicPr>
            <a:picLocks noChangeAspect="1" noChangeArrowheads="1"/>
          </p:cNvPicPr>
          <p:nvPr/>
        </p:nvPicPr>
        <p:blipFill>
          <a:blip r:embed="rId3" cstate="print"/>
          <a:srcRect/>
          <a:stretch>
            <a:fillRect/>
          </a:stretch>
        </p:blipFill>
        <p:spPr bwMode="auto">
          <a:xfrm>
            <a:off x="6877050" y="3141663"/>
            <a:ext cx="960438" cy="2349500"/>
          </a:xfrm>
          <a:prstGeom prst="rect">
            <a:avLst/>
          </a:prstGeom>
          <a:noFill/>
          <a:ln w="3175">
            <a:solidFill>
              <a:schemeClr val="accent1"/>
            </a:solidFill>
            <a:miter lim="800000"/>
            <a:headEnd/>
            <a:tailEnd/>
          </a:ln>
          <a:effectLst>
            <a:outerShdw dist="107763" dir="2700000" algn="ctr" rotWithShape="0">
              <a:schemeClr val="tx1">
                <a:alpha val="50000"/>
              </a:schemeClr>
            </a:outerShdw>
          </a:effectLst>
        </p:spPr>
      </p:pic>
      <p:pic>
        <p:nvPicPr>
          <p:cNvPr id="28727" name="Picture 55"/>
          <p:cNvPicPr>
            <a:picLocks noChangeAspect="1" noChangeArrowheads="1"/>
          </p:cNvPicPr>
          <p:nvPr/>
        </p:nvPicPr>
        <p:blipFill>
          <a:blip r:embed="rId4" cstate="print"/>
          <a:srcRect/>
          <a:stretch>
            <a:fillRect/>
          </a:stretch>
        </p:blipFill>
        <p:spPr bwMode="auto">
          <a:xfrm>
            <a:off x="7989888" y="3141663"/>
            <a:ext cx="903287" cy="2373312"/>
          </a:xfrm>
          <a:prstGeom prst="rect">
            <a:avLst/>
          </a:prstGeom>
          <a:noFill/>
          <a:ln w="3175">
            <a:solidFill>
              <a:schemeClr val="accent1"/>
            </a:solidFill>
            <a:miter lim="800000"/>
            <a:headEnd/>
            <a:tailEnd/>
          </a:ln>
          <a:effectLst>
            <a:outerShdw dist="107763" dir="2700000" algn="ctr" rotWithShape="0">
              <a:schemeClr val="tx1">
                <a:alpha val="50000"/>
              </a:schemeClr>
            </a:outerShdw>
          </a:effectLst>
        </p:spPr>
      </p:pic>
      <p:pic>
        <p:nvPicPr>
          <p:cNvPr id="34" name="Picture 30" descr="blanca001tr"/>
          <p:cNvPicPr>
            <a:picLocks noChangeAspect="1" noChangeArrowheads="1"/>
          </p:cNvPicPr>
          <p:nvPr/>
        </p:nvPicPr>
        <p:blipFill>
          <a:blip r:embed="rId5" cstate="print"/>
          <a:srcRect/>
          <a:stretch>
            <a:fillRect/>
          </a:stretch>
        </p:blipFill>
        <p:spPr bwMode="auto">
          <a:xfrm>
            <a:off x="8244408" y="6211092"/>
            <a:ext cx="723824" cy="506804"/>
          </a:xfrm>
          <a:prstGeom prst="rect">
            <a:avLst/>
          </a:prstGeom>
          <a:noFill/>
          <a:ln w="9525">
            <a:noFill/>
            <a:miter lim="800000"/>
            <a:headEnd/>
            <a:tailEnd/>
          </a:ln>
        </p:spPr>
      </p:pic>
      <p:sp>
        <p:nvSpPr>
          <p:cNvPr id="35" name="Rectángulo 34"/>
          <p:cNvSpPr/>
          <p:nvPr/>
        </p:nvSpPr>
        <p:spPr>
          <a:xfrm>
            <a:off x="0" y="0"/>
            <a:ext cx="6661373" cy="6858000"/>
          </a:xfrm>
          <a:prstGeom prst="rect">
            <a:avLst/>
          </a:prstGeom>
          <a:solidFill>
            <a:srgbClr val="FFFFC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40" name="Rectángulo 39"/>
          <p:cNvSpPr/>
          <p:nvPr/>
        </p:nvSpPr>
        <p:spPr bwMode="auto">
          <a:xfrm>
            <a:off x="0" y="285649"/>
            <a:ext cx="8657483" cy="1512168"/>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VE" sz="1800" b="0" i="0" u="sng" strike="noStrike" cap="none" normalizeH="0" baseline="0">
              <a:ln>
                <a:noFill/>
              </a:ln>
              <a:solidFill>
                <a:schemeClr val="tx1"/>
              </a:solidFill>
              <a:effectLst/>
              <a:latin typeface="Arial" charset="0"/>
            </a:endParaRPr>
          </a:p>
        </p:txBody>
      </p:sp>
      <p:sp>
        <p:nvSpPr>
          <p:cNvPr id="36" name="CuadroTexto 35"/>
          <p:cNvSpPr txBox="1"/>
          <p:nvPr/>
        </p:nvSpPr>
        <p:spPr>
          <a:xfrm>
            <a:off x="26743" y="1292391"/>
            <a:ext cx="5232644"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GB" sz="2800" u="none" dirty="0">
                <a:solidFill>
                  <a:srgbClr val="FFC000"/>
                </a:solidFill>
              </a:rPr>
              <a:t>Doctorates</a:t>
            </a:r>
          </a:p>
        </p:txBody>
      </p:sp>
      <p:sp>
        <p:nvSpPr>
          <p:cNvPr id="37" name="CuadroTexto 36"/>
          <p:cNvSpPr txBox="1"/>
          <p:nvPr/>
        </p:nvSpPr>
        <p:spPr>
          <a:xfrm>
            <a:off x="11470" y="764704"/>
            <a:ext cx="4673600" cy="646331"/>
          </a:xfrm>
          <a:prstGeom prst="rect">
            <a:avLst/>
          </a:prstGeom>
          <a:noFill/>
        </p:spPr>
        <p:txBody>
          <a:bodyPr wrap="square" rtlCol="0">
            <a:spAutoFit/>
          </a:bodyPr>
          <a:lstStyle/>
          <a:p>
            <a:r>
              <a:rPr lang="es-VE" sz="3600" u="none" spc="100" dirty="0" err="1">
                <a:solidFill>
                  <a:schemeClr val="bg2">
                    <a:lumMod val="10000"/>
                  </a:schemeClr>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cs typeface="Arial Unicode MS" panose="020B0604020202020204" pitchFamily="34" charset="-128"/>
              </a:rPr>
              <a:t>graduate</a:t>
            </a:r>
            <a:r>
              <a:rPr lang="es-VE" sz="3600" u="none" spc="100" dirty="0">
                <a:solidFill>
                  <a:schemeClr val="bg2">
                    <a:lumMod val="10000"/>
                  </a:schemeClr>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cs typeface="Arial Unicode MS" panose="020B0604020202020204" pitchFamily="34" charset="-128"/>
              </a:rPr>
              <a:t> </a:t>
            </a:r>
            <a:r>
              <a:rPr lang="es-VE" sz="3600" u="none" spc="100" dirty="0" err="1">
                <a:solidFill>
                  <a:schemeClr val="bg2">
                    <a:lumMod val="10000"/>
                  </a:schemeClr>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cs typeface="Arial Unicode MS" panose="020B0604020202020204" pitchFamily="34" charset="-128"/>
              </a:rPr>
              <a:t>studies</a:t>
            </a:r>
            <a:endParaRPr lang="es-VE" sz="3600" u="none" spc="100" dirty="0">
              <a:solidFill>
                <a:schemeClr val="bg2">
                  <a:lumMod val="10000"/>
                </a:schemeClr>
              </a:solidFill>
              <a:effectLst>
                <a:outerShdw blurRad="50800" dist="38100" dir="5400000" algn="t" rotWithShape="0">
                  <a:prstClr val="black">
                    <a:alpha val="40000"/>
                  </a:prstClr>
                </a:outerShdw>
              </a:effectLst>
              <a:latin typeface="Century Gothic" panose="020B0502020202020204" pitchFamily="34" charset="0"/>
              <a:ea typeface="Arial Unicode MS" panose="020B0604020202020204" pitchFamily="34" charset="-128"/>
              <a:cs typeface="Arial Unicode MS" panose="020B0604020202020204" pitchFamily="34" charset="-128"/>
            </a:endParaRPr>
          </a:p>
        </p:txBody>
      </p:sp>
      <p:cxnSp>
        <p:nvCxnSpPr>
          <p:cNvPr id="38" name="Conector recto 37"/>
          <p:cNvCxnSpPr/>
          <p:nvPr/>
        </p:nvCxnSpPr>
        <p:spPr>
          <a:xfrm>
            <a:off x="0" y="1411035"/>
            <a:ext cx="5940152"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Conector recto 38"/>
          <p:cNvCxnSpPr/>
          <p:nvPr/>
        </p:nvCxnSpPr>
        <p:spPr>
          <a:xfrm>
            <a:off x="5796136" y="285649"/>
            <a:ext cx="0" cy="1512168"/>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3362" name="Text Box 13"/>
          <p:cNvSpPr txBox="1">
            <a:spLocks noChangeArrowheads="1"/>
          </p:cNvSpPr>
          <p:nvPr/>
        </p:nvSpPr>
        <p:spPr bwMode="auto">
          <a:xfrm>
            <a:off x="395536" y="2564904"/>
            <a:ext cx="1258887" cy="830997"/>
          </a:xfrm>
          <a:prstGeom prst="rect">
            <a:avLst/>
          </a:prstGeom>
          <a:noFill/>
          <a:ln w="9525">
            <a:noFill/>
            <a:miter lim="800000"/>
            <a:headEnd/>
            <a:tailEnd/>
          </a:ln>
        </p:spPr>
        <p:txBody>
          <a:bodyPr>
            <a:spAutoFit/>
          </a:bodyPr>
          <a:lstStyle/>
          <a:p>
            <a:pPr algn="ctr">
              <a:spcBef>
                <a:spcPct val="50000"/>
              </a:spcBef>
            </a:pPr>
            <a:r>
              <a:rPr lang="es-ES_tradnl" sz="1200" b="1" u="none" dirty="0">
                <a:solidFill>
                  <a:schemeClr val="bg2">
                    <a:lumMod val="25000"/>
                  </a:schemeClr>
                </a:solidFill>
              </a:rPr>
              <a:t>ENGINEERING AND TECHNOLOGY</a:t>
            </a:r>
          </a:p>
        </p:txBody>
      </p:sp>
      <p:sp>
        <p:nvSpPr>
          <p:cNvPr id="13359" name="Text Box 17"/>
          <p:cNvSpPr txBox="1">
            <a:spLocks noChangeArrowheads="1"/>
          </p:cNvSpPr>
          <p:nvPr/>
        </p:nvSpPr>
        <p:spPr bwMode="auto">
          <a:xfrm>
            <a:off x="1689189" y="2763673"/>
            <a:ext cx="1258887" cy="461665"/>
          </a:xfrm>
          <a:prstGeom prst="rect">
            <a:avLst/>
          </a:prstGeom>
          <a:noFill/>
          <a:ln w="9525">
            <a:noFill/>
            <a:miter lim="800000"/>
            <a:headEnd/>
            <a:tailEnd/>
          </a:ln>
        </p:spPr>
        <p:txBody>
          <a:bodyPr>
            <a:spAutoFit/>
          </a:bodyPr>
          <a:lstStyle/>
          <a:p>
            <a:pPr algn="ctr">
              <a:spcBef>
                <a:spcPct val="50000"/>
              </a:spcBef>
            </a:pPr>
            <a:r>
              <a:rPr lang="es-ES_tradnl" sz="1200" b="1" u="none" dirty="0">
                <a:solidFill>
                  <a:schemeClr val="bg2">
                    <a:lumMod val="25000"/>
                  </a:schemeClr>
                </a:solidFill>
              </a:rPr>
              <a:t>SOCIAL  SCIENCES</a:t>
            </a:r>
          </a:p>
        </p:txBody>
      </p:sp>
      <p:sp>
        <p:nvSpPr>
          <p:cNvPr id="13356" name="Text Box 21"/>
          <p:cNvSpPr txBox="1">
            <a:spLocks noChangeArrowheads="1"/>
          </p:cNvSpPr>
          <p:nvPr/>
        </p:nvSpPr>
        <p:spPr bwMode="auto">
          <a:xfrm>
            <a:off x="3062337" y="2574424"/>
            <a:ext cx="1258888" cy="646331"/>
          </a:xfrm>
          <a:prstGeom prst="rect">
            <a:avLst/>
          </a:prstGeom>
          <a:noFill/>
          <a:ln w="9525">
            <a:noFill/>
            <a:miter lim="800000"/>
            <a:headEnd/>
            <a:tailEnd/>
          </a:ln>
        </p:spPr>
        <p:txBody>
          <a:bodyPr>
            <a:spAutoFit/>
          </a:bodyPr>
          <a:lstStyle/>
          <a:p>
            <a:pPr algn="ctr">
              <a:spcBef>
                <a:spcPct val="50000"/>
              </a:spcBef>
            </a:pPr>
            <a:r>
              <a:rPr lang="es-ES_tradnl" sz="1200" b="1" u="none" dirty="0">
                <a:solidFill>
                  <a:schemeClr val="bg2">
                    <a:lumMod val="25000"/>
                  </a:schemeClr>
                </a:solidFill>
              </a:rPr>
              <a:t>BASIC AND APPLIED SCIENCIES</a:t>
            </a:r>
          </a:p>
        </p:txBody>
      </p:sp>
      <p:sp>
        <p:nvSpPr>
          <p:cNvPr id="13353" name="Text Box 25"/>
          <p:cNvSpPr txBox="1">
            <a:spLocks noChangeArrowheads="1"/>
          </p:cNvSpPr>
          <p:nvPr/>
        </p:nvSpPr>
        <p:spPr bwMode="auto">
          <a:xfrm>
            <a:off x="4651458" y="2768235"/>
            <a:ext cx="1258887" cy="461665"/>
          </a:xfrm>
          <a:prstGeom prst="rect">
            <a:avLst/>
          </a:prstGeom>
          <a:noFill/>
          <a:ln w="9525">
            <a:noFill/>
            <a:miter lim="800000"/>
            <a:headEnd/>
            <a:tailEnd/>
          </a:ln>
        </p:spPr>
        <p:txBody>
          <a:bodyPr>
            <a:spAutoFit/>
          </a:bodyPr>
          <a:lstStyle/>
          <a:p>
            <a:pPr algn="ctr">
              <a:spcBef>
                <a:spcPct val="50000"/>
              </a:spcBef>
            </a:pPr>
            <a:r>
              <a:rPr lang="es-ES_tradnl" sz="1200" b="1" u="none" dirty="0">
                <a:solidFill>
                  <a:schemeClr val="bg2">
                    <a:lumMod val="25000"/>
                  </a:schemeClr>
                </a:solidFill>
              </a:rPr>
              <a:t>URBAN PLANNING</a:t>
            </a:r>
          </a:p>
        </p:txBody>
      </p:sp>
      <p:sp>
        <p:nvSpPr>
          <p:cNvPr id="28676" name="Rectangle 4"/>
          <p:cNvSpPr>
            <a:spLocks noChangeArrowheads="1"/>
          </p:cNvSpPr>
          <p:nvPr/>
        </p:nvSpPr>
        <p:spPr bwMode="auto">
          <a:xfrm>
            <a:off x="34765" y="3186633"/>
            <a:ext cx="6507163" cy="230272"/>
          </a:xfrm>
          <a:prstGeom prst="rect">
            <a:avLst/>
          </a:prstGeom>
          <a:solidFill>
            <a:schemeClr val="bg2">
              <a:lumMod val="25000"/>
            </a:schemeClr>
          </a:solidFill>
          <a:ln w="9525">
            <a:noFill/>
            <a:miter lim="800000"/>
            <a:headEnd/>
            <a:tailEnd/>
          </a:ln>
        </p:spPr>
        <p:txBody>
          <a:bodyPr wrap="none" anchor="ctr"/>
          <a:lstStyle/>
          <a:p>
            <a:endParaRPr lang="es-VE"/>
          </a:p>
        </p:txBody>
      </p:sp>
      <p:grpSp>
        <p:nvGrpSpPr>
          <p:cNvPr id="2" name="Group 5"/>
          <p:cNvGrpSpPr>
            <a:grpSpLocks/>
          </p:cNvGrpSpPr>
          <p:nvPr/>
        </p:nvGrpSpPr>
        <p:grpSpPr bwMode="auto">
          <a:xfrm>
            <a:off x="6516688" y="0"/>
            <a:ext cx="142875" cy="6858000"/>
            <a:chOff x="4105" y="0"/>
            <a:chExt cx="90" cy="4320"/>
          </a:xfrm>
        </p:grpSpPr>
        <p:sp>
          <p:nvSpPr>
            <p:cNvPr id="13363" name="Line 6"/>
            <p:cNvSpPr>
              <a:spLocks noChangeShapeType="1"/>
            </p:cNvSpPr>
            <p:nvPr/>
          </p:nvSpPr>
          <p:spPr bwMode="auto">
            <a:xfrm>
              <a:off x="4105" y="0"/>
              <a:ext cx="0" cy="4320"/>
            </a:xfrm>
            <a:prstGeom prst="line">
              <a:avLst/>
            </a:prstGeom>
            <a:noFill/>
            <a:ln w="28575">
              <a:solidFill>
                <a:schemeClr val="bg2">
                  <a:lumMod val="50000"/>
                </a:schemeClr>
              </a:solidFill>
              <a:round/>
              <a:headEnd/>
              <a:tailEnd/>
            </a:ln>
          </p:spPr>
          <p:txBody>
            <a:bodyPr/>
            <a:lstStyle/>
            <a:p>
              <a:endParaRPr lang="es-VE"/>
            </a:p>
          </p:txBody>
        </p:sp>
        <p:sp>
          <p:nvSpPr>
            <p:cNvPr id="13364" name="Line 7"/>
            <p:cNvSpPr>
              <a:spLocks noChangeShapeType="1"/>
            </p:cNvSpPr>
            <p:nvPr/>
          </p:nvSpPr>
          <p:spPr bwMode="auto">
            <a:xfrm>
              <a:off x="4150" y="0"/>
              <a:ext cx="0" cy="4320"/>
            </a:xfrm>
            <a:prstGeom prst="line">
              <a:avLst/>
            </a:prstGeom>
            <a:noFill/>
            <a:ln w="28575">
              <a:solidFill>
                <a:schemeClr val="bg2">
                  <a:lumMod val="50000"/>
                </a:schemeClr>
              </a:solidFill>
              <a:round/>
              <a:headEnd/>
              <a:tailEnd/>
            </a:ln>
          </p:spPr>
          <p:txBody>
            <a:bodyPr/>
            <a:lstStyle/>
            <a:p>
              <a:endParaRPr lang="es-VE"/>
            </a:p>
          </p:txBody>
        </p:sp>
        <p:sp>
          <p:nvSpPr>
            <p:cNvPr id="13365" name="Line 8"/>
            <p:cNvSpPr>
              <a:spLocks noChangeShapeType="1"/>
            </p:cNvSpPr>
            <p:nvPr/>
          </p:nvSpPr>
          <p:spPr bwMode="auto">
            <a:xfrm>
              <a:off x="4195" y="0"/>
              <a:ext cx="0" cy="4320"/>
            </a:xfrm>
            <a:prstGeom prst="line">
              <a:avLst/>
            </a:prstGeom>
            <a:noFill/>
            <a:ln w="28575">
              <a:solidFill>
                <a:schemeClr val="bg2">
                  <a:lumMod val="50000"/>
                </a:schemeClr>
              </a:solidFill>
              <a:round/>
              <a:headEnd/>
              <a:tailEnd/>
            </a:ln>
          </p:spPr>
          <p:txBody>
            <a:bodyPr/>
            <a:lstStyle/>
            <a:p>
              <a:endParaRPr lang="es-VE"/>
            </a:p>
          </p:txBody>
        </p:sp>
      </p:grpSp>
      <p:sp>
        <p:nvSpPr>
          <p:cNvPr id="13346" name="Text Box 29"/>
          <p:cNvSpPr txBox="1">
            <a:spLocks noChangeArrowheads="1"/>
          </p:cNvSpPr>
          <p:nvPr/>
        </p:nvSpPr>
        <p:spPr bwMode="auto">
          <a:xfrm>
            <a:off x="447207" y="3429000"/>
            <a:ext cx="1100457" cy="276999"/>
          </a:xfrm>
          <a:prstGeom prst="rect">
            <a:avLst/>
          </a:prstGeom>
          <a:noFill/>
          <a:ln w="9525">
            <a:noFill/>
            <a:miter lim="800000"/>
            <a:headEnd/>
            <a:tailEnd/>
          </a:ln>
        </p:spPr>
        <p:txBody>
          <a:bodyPr wrap="square">
            <a:spAutoFit/>
          </a:bodyPr>
          <a:lstStyle/>
          <a:p>
            <a:pPr>
              <a:spcBef>
                <a:spcPct val="50000"/>
              </a:spcBef>
            </a:pPr>
            <a:r>
              <a:rPr lang="en-US" sz="1200" b="1" u="none" dirty="0"/>
              <a:t>Engineering</a:t>
            </a:r>
          </a:p>
        </p:txBody>
      </p:sp>
      <p:sp>
        <p:nvSpPr>
          <p:cNvPr id="13339" name="Text Box 45"/>
          <p:cNvSpPr txBox="1">
            <a:spLocks noChangeArrowheads="1"/>
          </p:cNvSpPr>
          <p:nvPr/>
        </p:nvSpPr>
        <p:spPr bwMode="auto">
          <a:xfrm>
            <a:off x="3291253" y="3442538"/>
            <a:ext cx="1377737" cy="2769989"/>
          </a:xfrm>
          <a:prstGeom prst="rect">
            <a:avLst/>
          </a:prstGeom>
          <a:noFill/>
          <a:ln w="9525">
            <a:noFill/>
            <a:miter lim="800000"/>
            <a:headEnd/>
            <a:tailEnd/>
          </a:ln>
        </p:spPr>
        <p:txBody>
          <a:bodyPr wrap="square">
            <a:spAutoFit/>
          </a:bodyPr>
          <a:lstStyle/>
          <a:p>
            <a:pPr>
              <a:spcBef>
                <a:spcPct val="50000"/>
              </a:spcBef>
            </a:pPr>
            <a:r>
              <a:rPr lang="en-US" sz="1200" b="1" u="none" dirty="0"/>
              <a:t>Mathematics</a:t>
            </a:r>
          </a:p>
          <a:p>
            <a:pPr>
              <a:spcBef>
                <a:spcPct val="50000"/>
              </a:spcBef>
            </a:pPr>
            <a:r>
              <a:rPr lang="en-US" sz="1200" b="1" u="none" dirty="0"/>
              <a:t>Biological Sciences</a:t>
            </a:r>
          </a:p>
          <a:p>
            <a:pPr>
              <a:spcBef>
                <a:spcPct val="50000"/>
              </a:spcBef>
            </a:pPr>
            <a:r>
              <a:rPr lang="en-US" sz="1200" b="1" u="none" dirty="0"/>
              <a:t>Physics</a:t>
            </a:r>
          </a:p>
          <a:p>
            <a:pPr>
              <a:spcBef>
                <a:spcPct val="50000"/>
              </a:spcBef>
            </a:pPr>
            <a:r>
              <a:rPr lang="en-US" sz="1200" b="1" u="none" dirty="0"/>
              <a:t>Chemistry</a:t>
            </a:r>
          </a:p>
          <a:p>
            <a:pPr>
              <a:spcBef>
                <a:spcPct val="50000"/>
              </a:spcBef>
            </a:pPr>
            <a:r>
              <a:rPr lang="en-US" sz="1200" b="1" u="none" dirty="0"/>
              <a:t>Nutrition</a:t>
            </a:r>
          </a:p>
          <a:p>
            <a:pPr>
              <a:spcBef>
                <a:spcPct val="50000"/>
              </a:spcBef>
            </a:pPr>
            <a:r>
              <a:rPr lang="en-US" sz="1200" b="1" u="none" dirty="0"/>
              <a:t>Food Science</a:t>
            </a:r>
          </a:p>
          <a:p>
            <a:pPr>
              <a:spcBef>
                <a:spcPct val="50000"/>
              </a:spcBef>
            </a:pPr>
            <a:r>
              <a:rPr lang="en-US" sz="1200" b="1" u="none" dirty="0"/>
              <a:t>Computer Science</a:t>
            </a:r>
          </a:p>
          <a:p>
            <a:pPr>
              <a:spcBef>
                <a:spcPct val="50000"/>
              </a:spcBef>
            </a:pPr>
            <a:r>
              <a:rPr lang="en-US" sz="1200" b="1" u="none" dirty="0"/>
              <a:t>Interdisciplinary Sciences</a:t>
            </a:r>
          </a:p>
        </p:txBody>
      </p:sp>
      <p:sp>
        <p:nvSpPr>
          <p:cNvPr id="13336" name="Rectangle 53"/>
          <p:cNvSpPr>
            <a:spLocks noChangeArrowheads="1"/>
          </p:cNvSpPr>
          <p:nvPr/>
        </p:nvSpPr>
        <p:spPr bwMode="auto">
          <a:xfrm>
            <a:off x="4566693" y="3434516"/>
            <a:ext cx="1508296" cy="276999"/>
          </a:xfrm>
          <a:prstGeom prst="rect">
            <a:avLst/>
          </a:prstGeom>
          <a:noFill/>
          <a:ln w="9525">
            <a:noFill/>
            <a:miter lim="800000"/>
            <a:headEnd/>
            <a:tailEnd/>
          </a:ln>
        </p:spPr>
        <p:txBody>
          <a:bodyPr wrap="square">
            <a:spAutoFit/>
          </a:bodyPr>
          <a:lstStyle/>
          <a:p>
            <a:pPr>
              <a:spcBef>
                <a:spcPct val="50000"/>
              </a:spcBef>
            </a:pPr>
            <a:r>
              <a:rPr lang="en-US" sz="1200" b="1" u="none" dirty="0"/>
              <a:t>Urban Transport</a:t>
            </a:r>
          </a:p>
        </p:txBody>
      </p:sp>
      <p:sp>
        <p:nvSpPr>
          <p:cNvPr id="13328" name="Text Box 37"/>
          <p:cNvSpPr txBox="1">
            <a:spLocks noChangeArrowheads="1"/>
          </p:cNvSpPr>
          <p:nvPr/>
        </p:nvSpPr>
        <p:spPr bwMode="auto">
          <a:xfrm>
            <a:off x="1815545" y="3442538"/>
            <a:ext cx="1377549" cy="2400657"/>
          </a:xfrm>
          <a:prstGeom prst="rect">
            <a:avLst/>
          </a:prstGeom>
          <a:noFill/>
          <a:ln w="9525">
            <a:noFill/>
            <a:miter lim="800000"/>
            <a:headEnd/>
            <a:tailEnd/>
          </a:ln>
        </p:spPr>
        <p:txBody>
          <a:bodyPr wrap="square">
            <a:spAutoFit/>
          </a:bodyPr>
          <a:lstStyle/>
          <a:p>
            <a:pPr>
              <a:spcBef>
                <a:spcPct val="50000"/>
              </a:spcBef>
            </a:pPr>
            <a:r>
              <a:rPr lang="en-US" sz="1200" b="1" u="none" dirty="0"/>
              <a:t>Philosophy</a:t>
            </a:r>
          </a:p>
          <a:p>
            <a:pPr>
              <a:spcBef>
                <a:spcPct val="50000"/>
              </a:spcBef>
            </a:pPr>
            <a:r>
              <a:rPr lang="en-US" sz="1200" b="1" u="none" dirty="0"/>
              <a:t>Latin-American Literature</a:t>
            </a:r>
          </a:p>
          <a:p>
            <a:pPr>
              <a:spcBef>
                <a:spcPct val="50000"/>
              </a:spcBef>
            </a:pPr>
            <a:r>
              <a:rPr lang="en-US" sz="1200" b="1" u="none" dirty="0"/>
              <a:t>Political Sciences</a:t>
            </a:r>
          </a:p>
          <a:p>
            <a:pPr>
              <a:spcBef>
                <a:spcPct val="50000"/>
              </a:spcBef>
            </a:pPr>
            <a:r>
              <a:rPr lang="en-US" sz="1200" b="1" u="none" dirty="0"/>
              <a:t>Sustainable Development</a:t>
            </a:r>
          </a:p>
          <a:p>
            <a:pPr>
              <a:spcBef>
                <a:spcPct val="50000"/>
              </a:spcBef>
            </a:pPr>
            <a:r>
              <a:rPr lang="en-US" sz="1200" b="1" u="none" dirty="0"/>
              <a:t>Social Sciences and Humanities</a:t>
            </a:r>
          </a:p>
          <a:p>
            <a:pPr>
              <a:spcBef>
                <a:spcPct val="50000"/>
              </a:spcBef>
            </a:pPr>
            <a:endParaRPr lang="en-US" sz="1200" b="1" u="none" dirty="0"/>
          </a:p>
        </p:txBody>
      </p:sp>
      <p:pic>
        <p:nvPicPr>
          <p:cNvPr id="8196" name="Picture 4" descr="Image result for Physic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96136" y="374347"/>
            <a:ext cx="2733293" cy="1278384"/>
          </a:xfrm>
          <a:prstGeom prst="rect">
            <a:avLst/>
          </a:prstGeom>
          <a:noFill/>
          <a:ln w="3175">
            <a:solidFill>
              <a:srgbClr val="C0C0C0"/>
            </a:solidFill>
            <a:miter lim="800000"/>
            <a:headEnd/>
            <a:tailEnd/>
          </a:ln>
          <a:effectLst>
            <a:outerShdw dist="107763"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0" y="0"/>
            <a:ext cx="6156176" cy="6858000"/>
          </a:xfrm>
          <a:prstGeom prst="rect">
            <a:avLst/>
          </a:prstGeom>
          <a:solidFill>
            <a:srgbClr val="FFFFC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pic>
        <p:nvPicPr>
          <p:cNvPr id="22575" name="Picture 47"/>
          <p:cNvPicPr>
            <a:picLocks noChangeAspect="1" noChangeArrowheads="1"/>
          </p:cNvPicPr>
          <p:nvPr/>
        </p:nvPicPr>
        <p:blipFill rotWithShape="1">
          <a:blip r:embed="rId3" cstate="print"/>
          <a:srcRect l="11998" r="5997"/>
          <a:stretch/>
        </p:blipFill>
        <p:spPr bwMode="auto">
          <a:xfrm>
            <a:off x="6083918" y="0"/>
            <a:ext cx="2952578" cy="6858000"/>
          </a:xfrm>
          <a:prstGeom prst="rect">
            <a:avLst/>
          </a:prstGeom>
          <a:noFill/>
          <a:ln w="9525">
            <a:noFill/>
            <a:miter lim="800000"/>
            <a:headEnd/>
            <a:tailEnd/>
          </a:ln>
        </p:spPr>
      </p:pic>
      <p:sp>
        <p:nvSpPr>
          <p:cNvPr id="22577" name="Rectangle 49"/>
          <p:cNvSpPr>
            <a:spLocks noChangeArrowheads="1"/>
          </p:cNvSpPr>
          <p:nvPr/>
        </p:nvSpPr>
        <p:spPr bwMode="auto">
          <a:xfrm>
            <a:off x="6322807" y="0"/>
            <a:ext cx="2425657" cy="6858000"/>
          </a:xfrm>
          <a:prstGeom prst="rect">
            <a:avLst/>
          </a:prstGeom>
          <a:solidFill>
            <a:schemeClr val="bg1">
              <a:alpha val="39999"/>
            </a:schemeClr>
          </a:solidFill>
          <a:ln w="9525">
            <a:noFill/>
            <a:miter lim="800000"/>
            <a:headEnd/>
            <a:tailEnd/>
          </a:ln>
        </p:spPr>
        <p:txBody>
          <a:bodyPr wrap="none" anchor="ctr"/>
          <a:lstStyle/>
          <a:p>
            <a:endParaRPr lang="es-VE"/>
          </a:p>
        </p:txBody>
      </p:sp>
      <p:pic>
        <p:nvPicPr>
          <p:cNvPr id="3074" name="Picture 2" descr="Resultado de imagen para college students clipart black and white">
            <a:extLst>
              <a:ext uri="{FF2B5EF4-FFF2-40B4-BE49-F238E27FC236}">
                <a16:creationId xmlns:a16="http://schemas.microsoft.com/office/drawing/2014/main" id="{970D59DB-CD67-469C-A8BE-0455EA5D24F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60811" y="2295711"/>
            <a:ext cx="2143637" cy="334669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66631" y="620688"/>
            <a:ext cx="5629504" cy="707886"/>
          </a:xfrm>
          <a:prstGeom prst="rect">
            <a:avLst/>
          </a:prstGeom>
          <a:noFill/>
          <a:effectLst/>
        </p:spPr>
        <p:txBody>
          <a:bodyPr wrap="square" rtlCol="0">
            <a:spAutoFit/>
          </a:bodyPr>
          <a:lstStyle/>
          <a:p>
            <a:pPr algn="ctr"/>
            <a:r>
              <a:rPr lang="en-US" sz="2000" b="1" u="none" dirty="0">
                <a:solidFill>
                  <a:schemeClr val="bg2">
                    <a:lumMod val="25000"/>
                  </a:schemeClr>
                </a:solidFill>
                <a:effectLst>
                  <a:outerShdw blurRad="50800" dist="38100" dir="5400000" algn="t" rotWithShape="0">
                    <a:prstClr val="black">
                      <a:alpha val="40000"/>
                    </a:prstClr>
                  </a:outerShdw>
                </a:effectLst>
              </a:rPr>
              <a:t>Universidad Simón Bolívar is a gender balanced HEI</a:t>
            </a:r>
          </a:p>
        </p:txBody>
      </p:sp>
      <p:graphicFrame>
        <p:nvGraphicFramePr>
          <p:cNvPr id="10" name="Chart 9">
            <a:extLst>
              <a:ext uri="{FF2B5EF4-FFF2-40B4-BE49-F238E27FC236}">
                <a16:creationId xmlns:a16="http://schemas.microsoft.com/office/drawing/2014/main" id="{69F0EFB0-1E54-4445-B71C-C407F45E47D9}"/>
              </a:ext>
            </a:extLst>
          </p:cNvPr>
          <p:cNvGraphicFramePr>
            <a:graphicFrameLocks/>
          </p:cNvGraphicFramePr>
          <p:nvPr>
            <p:extLst>
              <p:ext uri="{D42A27DB-BD31-4B8C-83A1-F6EECF244321}">
                <p14:modId xmlns:p14="http://schemas.microsoft.com/office/powerpoint/2010/main" val="1427309650"/>
              </p:ext>
            </p:extLst>
          </p:nvPr>
        </p:nvGraphicFramePr>
        <p:xfrm>
          <a:off x="220793" y="1484784"/>
          <a:ext cx="5638800" cy="4968552"/>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5925</TotalTime>
  <Words>1012</Words>
  <Application>Microsoft Office PowerPoint</Application>
  <PresentationFormat>On-screen Show (4:3)</PresentationFormat>
  <Paragraphs>227</Paragraphs>
  <Slides>17</Slides>
  <Notes>9</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 Black</vt:lpstr>
      <vt:lpstr>Calibri</vt:lpstr>
      <vt:lpstr>Calibri Light</vt:lpstr>
      <vt:lpstr>Century Gothic</vt:lpstr>
      <vt:lpstr>Verdana</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Alejandro</dc:creator>
  <cp:lastModifiedBy>Ursula Ehrmann</cp:lastModifiedBy>
  <cp:revision>261</cp:revision>
  <dcterms:created xsi:type="dcterms:W3CDTF">2004-07-09T02:16:19Z</dcterms:created>
  <dcterms:modified xsi:type="dcterms:W3CDTF">2020-06-03T23:46:42Z</dcterms:modified>
</cp:coreProperties>
</file>